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16"/>
  </p:notesMasterIdLst>
  <p:sldIdLst>
    <p:sldId id="259" r:id="rId3"/>
    <p:sldId id="598" r:id="rId4"/>
    <p:sldId id="614" r:id="rId5"/>
    <p:sldId id="615" r:id="rId6"/>
    <p:sldId id="619" r:id="rId7"/>
    <p:sldId id="616" r:id="rId8"/>
    <p:sldId id="620" r:id="rId9"/>
    <p:sldId id="621" r:id="rId10"/>
    <p:sldId id="609" r:id="rId11"/>
    <p:sldId id="636" r:id="rId12"/>
    <p:sldId id="617" r:id="rId13"/>
    <p:sldId id="612" r:id="rId14"/>
    <p:sldId id="607" r:id="rId15"/>
  </p:sldIdLst>
  <p:sldSz cx="12192000" cy="6858000"/>
  <p:notesSz cx="6802438" cy="99377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8CAAF95-8799-4457-996A-D536BC16578E}">
          <p14:sldIdLst>
            <p14:sldId id="259"/>
          </p14:sldIdLst>
        </p14:section>
        <p14:section name="タイトルなしのセクション" id="{03F9021E-E380-47C0-8A30-CCD668CDAFBF}">
          <p14:sldIdLst>
            <p14:sldId id="598"/>
            <p14:sldId id="614"/>
            <p14:sldId id="615"/>
            <p14:sldId id="619"/>
            <p14:sldId id="616"/>
            <p14:sldId id="620"/>
            <p14:sldId id="621"/>
            <p14:sldId id="609"/>
            <p14:sldId id="636"/>
            <p14:sldId id="617"/>
            <p14:sldId id="612"/>
            <p14:sldId id="6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9EF"/>
    <a:srgbClr val="FFB9B9"/>
    <a:srgbClr val="FFC9CA"/>
    <a:srgbClr val="A9D975"/>
    <a:srgbClr val="FFA3A5"/>
    <a:srgbClr val="1DC4FF"/>
    <a:srgbClr val="FF4343"/>
    <a:srgbClr val="7D4343"/>
    <a:srgbClr val="A4D76B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3" autoAdjust="0"/>
    <p:restoredTop sz="94424" autoAdjust="0"/>
  </p:normalViewPr>
  <p:slideViewPr>
    <p:cSldViewPr snapToGrid="0">
      <p:cViewPr varScale="1">
        <p:scale>
          <a:sx n="110" d="100"/>
          <a:sy n="110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BAFD2-7D9A-43FE-A80B-ECD5B3A31F1D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2542"/>
            <a:ext cx="5441950" cy="3912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9138"/>
            <a:ext cx="2947723" cy="498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1" y="9439138"/>
            <a:ext cx="2947723" cy="498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27CBF-5B69-48EC-AA97-693172153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68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7888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7CBF-5B69-48EC-AA97-6931721537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382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7888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7CBF-5B69-48EC-AA97-6931721537B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53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7888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7CBF-5B69-48EC-AA97-6931721537B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291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7888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7CBF-5B69-48EC-AA97-6931721537B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663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7888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7CBF-5B69-48EC-AA97-6931721537B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81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7888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7CBF-5B69-48EC-AA97-6931721537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91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7888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7CBF-5B69-48EC-AA97-6931721537B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04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7888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7CBF-5B69-48EC-AA97-6931721537B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97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7888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7CBF-5B69-48EC-AA97-6931721537B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87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7888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7CBF-5B69-48EC-AA97-6931721537B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31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7888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7CBF-5B69-48EC-AA97-6931721537B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013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7888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7CBF-5B69-48EC-AA97-6931721537B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666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57888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7CBF-5B69-48EC-AA97-6931721537B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6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DCBD-52C7-4868-BE7A-44DF784D290D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4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1C4E-51B9-424B-9D03-D3D51DE03B84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4875" y="6451891"/>
            <a:ext cx="27432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72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6960-FCEF-4D43-8717-8D8231C31731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4875" y="6451891"/>
            <a:ext cx="27432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92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DCBD-52C7-4868-BE7A-44DF784D290D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0C95-ECFF-4580-81D5-6AD9D7FCBF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426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92C5-F6B6-460D-893D-94CB644D1EDF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29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5BC0-5FE4-4E6C-A532-0BAD78C302B5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735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0C11-2C65-4735-B20E-600BADDC3A87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462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8443-6C4D-4697-BD37-0EF8BBF9A48F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110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FCC1-41E9-4961-8179-11696C2C3550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813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CE39-3DFF-4B56-9253-4DA576B4FF74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552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BCE4-021E-48F1-AF20-87E230BBAD7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659641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92C5-F6B6-460D-893D-94CB644D1EDF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4875" y="6451891"/>
            <a:ext cx="27432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677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DE7-59D3-4035-BB5C-2BDF8FD537CC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121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BCE4-021E-48F1-AF20-87E230BBAD7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676044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6960-FCEF-4D43-8717-8D8231C31731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70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5BC0-5FE4-4E6C-A532-0BAD78C302B5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4875" y="6451891"/>
            <a:ext cx="27432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90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0C11-2C65-4735-B20E-600BADDC3A87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74875" y="6451891"/>
            <a:ext cx="27432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72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8443-6C4D-4697-BD37-0EF8BBF9A48F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74875" y="6451891"/>
            <a:ext cx="27432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62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FCC1-41E9-4961-8179-11696C2C3550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74875" y="6451891"/>
            <a:ext cx="27432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7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CE39-3DFF-4B56-9253-4DA576B4FF74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74875" y="6451891"/>
            <a:ext cx="27432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83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5934-E7B1-401B-AF8E-BDDC06C628BD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74875" y="6451891"/>
            <a:ext cx="27432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63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6DE7-59D3-4035-BB5C-2BDF8FD537CC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74875" y="6451891"/>
            <a:ext cx="27432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15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BA9B-A54D-4B1A-B43F-1D2A2B7A5F2A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EE7F8A-9AFF-409F-AC34-0D4865E35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56BCE4-021E-48F1-AF20-87E230BBAD7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0" name="図 9" descr="ロゴ&#10;&#10;自動的に生成された説明">
            <a:extLst>
              <a:ext uri="{FF2B5EF4-FFF2-40B4-BE49-F238E27FC236}">
                <a16:creationId xmlns:a16="http://schemas.microsoft.com/office/drawing/2014/main" id="{6B4109A3-3895-439E-B08E-3C6BE493116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90" y="250432"/>
            <a:ext cx="919427" cy="27736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66E8768-B8D2-475C-8883-E88E565B2EFB}"/>
              </a:ext>
            </a:extLst>
          </p:cNvPr>
          <p:cNvSpPr/>
          <p:nvPr userDrawn="1"/>
        </p:nvSpPr>
        <p:spPr>
          <a:xfrm>
            <a:off x="0" y="0"/>
            <a:ext cx="12192000" cy="64800"/>
          </a:xfrm>
          <a:prstGeom prst="rect">
            <a:avLst/>
          </a:prstGeom>
          <a:solidFill>
            <a:srgbClr val="BE1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28187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BA9B-A54D-4B1A-B43F-1D2A2B7A5F2A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56BCE4-021E-48F1-AF20-87E230BBAD7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図 8" descr="ロゴ&#10;&#10;自動的に生成された説明">
            <a:extLst>
              <a:ext uri="{FF2B5EF4-FFF2-40B4-BE49-F238E27FC236}">
                <a16:creationId xmlns:a16="http://schemas.microsoft.com/office/drawing/2014/main" id="{811FF115-16D1-4439-A589-63F4F116F6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90" y="250432"/>
            <a:ext cx="919427" cy="27736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0EAD3D0-8FA8-4A17-981A-C41AFD098495}"/>
              </a:ext>
            </a:extLst>
          </p:cNvPr>
          <p:cNvSpPr/>
          <p:nvPr userDrawn="1"/>
        </p:nvSpPr>
        <p:spPr>
          <a:xfrm>
            <a:off x="0" y="0"/>
            <a:ext cx="12192000" cy="64800"/>
          </a:xfrm>
          <a:prstGeom prst="rect">
            <a:avLst/>
          </a:prstGeom>
          <a:solidFill>
            <a:srgbClr val="BE1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26260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4010" y="1940563"/>
            <a:ext cx="11502642" cy="2123658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Future greenhouse gas emissions from</a:t>
            </a:r>
            <a:br>
              <a:rPr lang="en-US" altLang="ja-JP" sz="44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lang="en-US" altLang="ja-JP" sz="44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metal production with implication for climate goals</a:t>
            </a:r>
            <a:endParaRPr lang="en-US" altLang="ja-JP" sz="3200" b="1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3735" y="183973"/>
            <a:ext cx="11502641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i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The 11</a:t>
            </a:r>
            <a:r>
              <a:rPr lang="en-US" altLang="ja-JP" sz="2000" i="1" baseline="30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th</a:t>
            </a:r>
            <a:r>
              <a:rPr lang="en-US" altLang="ja-JP" sz="2000" i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Australian Conference on Life Cycle Assessment </a:t>
            </a:r>
          </a:p>
          <a:p>
            <a:r>
              <a:rPr lang="en-US" altLang="ja-JP" sz="2000" i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July 20th, 2023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2C3934-6BE7-410E-C6A5-DA8F2507EDAE}"/>
              </a:ext>
            </a:extLst>
          </p:cNvPr>
          <p:cNvSpPr txBox="1"/>
          <p:nvPr/>
        </p:nvSpPr>
        <p:spPr>
          <a:xfrm>
            <a:off x="364011" y="5654320"/>
            <a:ext cx="11502642" cy="83099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aseline="30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National Institute of Advanced Industrial Science and Technology (AIST), Japan</a:t>
            </a:r>
          </a:p>
          <a:p>
            <a:r>
              <a:rPr lang="en-US" altLang="ja-JP" sz="2400" baseline="30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National Institute for Environmental Studies, Japan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B5F3ED-97E3-8177-A1D0-981C6E3696AB}"/>
              </a:ext>
            </a:extLst>
          </p:cNvPr>
          <p:cNvSpPr txBox="1"/>
          <p:nvPr/>
        </p:nvSpPr>
        <p:spPr>
          <a:xfrm>
            <a:off x="0" y="4791107"/>
            <a:ext cx="12191999" cy="58477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u="sng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Ryosuke YOKOI</a:t>
            </a:r>
            <a:r>
              <a:rPr lang="en-US" altLang="ja-JP" sz="3200" u="sng" baseline="30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en-US" altLang="ja-JP" sz="32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Takuma WATARI</a:t>
            </a:r>
            <a:r>
              <a:rPr lang="en-US" altLang="ja-JP" sz="3200" baseline="30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lang="en-US" altLang="ja-JP" sz="32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Masaharu MOTOSHITA</a:t>
            </a:r>
            <a:r>
              <a:rPr lang="en-US" altLang="ja-JP" sz="3200" baseline="30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543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10125075" y="6489700"/>
            <a:ext cx="20574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z="1600" smtClean="0">
                <a:solidFill>
                  <a:schemeClr val="tx1"/>
                </a:solidFill>
                <a:ea typeface="游ゴシック" panose="020B0400000000000000" pitchFamily="50" charset="-128"/>
              </a:rPr>
              <a:t>10</a:t>
            </a:fld>
            <a:endParaRPr kumimoji="1" lang="ja-JP" altLang="en-US" sz="1600" dirty="0">
              <a:solidFill>
                <a:schemeClr val="tx1"/>
              </a:solidFill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77491D5-E77F-4840-B30B-F7ACEEDDA974}"/>
              </a:ext>
            </a:extLst>
          </p:cNvPr>
          <p:cNvSpPr/>
          <p:nvPr/>
        </p:nvSpPr>
        <p:spPr>
          <a:xfrm>
            <a:off x="6492448" y="905000"/>
            <a:ext cx="2290493" cy="779004"/>
          </a:xfrm>
          <a:prstGeom prst="rect">
            <a:avLst/>
          </a:prstGeom>
          <a:solidFill>
            <a:srgbClr val="FF8181"/>
          </a:solidFill>
          <a:ln w="6350"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B4479C1-CA5B-4A46-9B83-5ABD32EFA92D}"/>
              </a:ext>
            </a:extLst>
          </p:cNvPr>
          <p:cNvSpPr/>
          <p:nvPr/>
        </p:nvSpPr>
        <p:spPr>
          <a:xfrm>
            <a:off x="9366202" y="905000"/>
            <a:ext cx="2290493" cy="779004"/>
          </a:xfrm>
          <a:prstGeom prst="rect">
            <a:avLst/>
          </a:prstGeom>
          <a:solidFill>
            <a:srgbClr val="D3B5E9"/>
          </a:solidFill>
          <a:ln w="6350"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090D44D-5B85-42D4-9A3D-1564BFCF9268}"/>
              </a:ext>
            </a:extLst>
          </p:cNvPr>
          <p:cNvSpPr/>
          <p:nvPr/>
        </p:nvSpPr>
        <p:spPr>
          <a:xfrm>
            <a:off x="3415253" y="905000"/>
            <a:ext cx="2290493" cy="779004"/>
          </a:xfrm>
          <a:prstGeom prst="rect">
            <a:avLst/>
          </a:prstGeom>
          <a:solidFill>
            <a:srgbClr val="F8AAC2"/>
          </a:solidFill>
          <a:ln w="6350"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2AD5220-7785-4830-86D9-D9F1FA54FA87}"/>
              </a:ext>
            </a:extLst>
          </p:cNvPr>
          <p:cNvSpPr/>
          <p:nvPr/>
        </p:nvSpPr>
        <p:spPr>
          <a:xfrm>
            <a:off x="540126" y="905000"/>
            <a:ext cx="2290493" cy="7790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6F4FEF-7614-4A8C-9E15-7DFE398CF718}"/>
              </a:ext>
            </a:extLst>
          </p:cNvPr>
          <p:cNvSpPr txBox="1"/>
          <p:nvPr/>
        </p:nvSpPr>
        <p:spPr>
          <a:xfrm>
            <a:off x="6514206" y="1697364"/>
            <a:ext cx="2290493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Metal use level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E1A513-FC5A-442A-93A4-7071421C8636}"/>
              </a:ext>
            </a:extLst>
          </p:cNvPr>
          <p:cNvSpPr txBox="1"/>
          <p:nvPr/>
        </p:nvSpPr>
        <p:spPr>
          <a:xfrm>
            <a:off x="540126" y="1088852"/>
            <a:ext cx="2290493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Product lifetime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947E336-37C5-40BD-8C18-061434BCFCE6}"/>
              </a:ext>
            </a:extLst>
          </p:cNvPr>
          <p:cNvSpPr txBox="1"/>
          <p:nvPr/>
        </p:nvSpPr>
        <p:spPr>
          <a:xfrm>
            <a:off x="9366202" y="944252"/>
            <a:ext cx="2290493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GHG emission intensity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97CCB31-2C97-4AFC-8C23-BA213E5EF79D}"/>
              </a:ext>
            </a:extLst>
          </p:cNvPr>
          <p:cNvSpPr txBox="1"/>
          <p:nvPr/>
        </p:nvSpPr>
        <p:spPr>
          <a:xfrm>
            <a:off x="3415406" y="1088252"/>
            <a:ext cx="2290493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Recycling rate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61F7156-3254-4777-96B7-BEB686304EA4}"/>
              </a:ext>
            </a:extLst>
          </p:cNvPr>
          <p:cNvSpPr txBox="1"/>
          <p:nvPr/>
        </p:nvSpPr>
        <p:spPr>
          <a:xfrm>
            <a:off x="6493886" y="945638"/>
            <a:ext cx="2290493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Saturation value of stock per capita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DFAA404E-A26A-40E8-B7F4-E60BF5457AF4}"/>
              </a:ext>
            </a:extLst>
          </p:cNvPr>
          <p:cNvCxnSpPr/>
          <p:nvPr/>
        </p:nvCxnSpPr>
        <p:spPr>
          <a:xfrm>
            <a:off x="6647871" y="1684004"/>
            <a:ext cx="0" cy="2236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C799620-C738-442C-8E70-568C094E11F9}"/>
              </a:ext>
            </a:extLst>
          </p:cNvPr>
          <p:cNvCxnSpPr>
            <a:cxnSpLocks/>
          </p:cNvCxnSpPr>
          <p:nvPr/>
        </p:nvCxnSpPr>
        <p:spPr>
          <a:xfrm>
            <a:off x="6645345" y="1905167"/>
            <a:ext cx="30311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7E7BCE5-3474-4B76-92F2-0134F598E12E}"/>
              </a:ext>
            </a:extLst>
          </p:cNvPr>
          <p:cNvSpPr txBox="1"/>
          <p:nvPr/>
        </p:nvSpPr>
        <p:spPr>
          <a:xfrm>
            <a:off x="258766" y="5412705"/>
            <a:ext cx="11911200" cy="95744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2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4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Improving </a:t>
            </a:r>
            <a:r>
              <a:rPr lang="en-US" altLang="ja-JP" sz="24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 single parameter</a:t>
            </a:r>
            <a:r>
              <a:rPr lang="en-US" altLang="ja-JP" sz="24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is insufficient to achieve the climate goal</a:t>
            </a:r>
          </a:p>
          <a:p>
            <a:pPr marL="360000" indent="-360000">
              <a:lnSpc>
                <a:spcPts val="32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Sustainable socio-economic pathway</a:t>
            </a:r>
            <a:r>
              <a:rPr lang="en-US" altLang="ja-JP" sz="24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multiple measures</a:t>
            </a:r>
            <a:r>
              <a:rPr lang="en-US" altLang="ja-JP" sz="24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are essential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AF62673-3190-4B4D-BF78-8EF2F4173D21}"/>
              </a:ext>
            </a:extLst>
          </p:cNvPr>
          <p:cNvSpPr txBox="1"/>
          <p:nvPr/>
        </p:nvSpPr>
        <p:spPr>
          <a:xfrm>
            <a:off x="198425" y="172598"/>
            <a:ext cx="10499133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How can we reduce GHG emissions from metal production?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D1296D9-5AAB-4A10-8334-8406ABED5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76" y="2271784"/>
            <a:ext cx="7494277" cy="301711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0B7B54C-05F9-4737-A6B8-6BFB712AEFBF}"/>
              </a:ext>
            </a:extLst>
          </p:cNvPr>
          <p:cNvSpPr txBox="1"/>
          <p:nvPr/>
        </p:nvSpPr>
        <p:spPr>
          <a:xfrm>
            <a:off x="8070427" y="2285254"/>
            <a:ext cx="4060678" cy="769441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Improving recycling rate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will be effective in </a:t>
            </a: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the long-term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93F9768D-F89B-4468-9382-43FFCFB35C86}"/>
              </a:ext>
            </a:extLst>
          </p:cNvPr>
          <p:cNvCxnSpPr>
            <a:cxnSpLocks/>
          </p:cNvCxnSpPr>
          <p:nvPr/>
        </p:nvCxnSpPr>
        <p:spPr>
          <a:xfrm flipH="1" flipV="1">
            <a:off x="7414343" y="4012243"/>
            <a:ext cx="656084" cy="6566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056171D-C3AB-4B10-A1B5-FB0CE7C26718}"/>
              </a:ext>
            </a:extLst>
          </p:cNvPr>
          <p:cNvSpPr txBox="1"/>
          <p:nvPr/>
        </p:nvSpPr>
        <p:spPr>
          <a:xfrm>
            <a:off x="8070427" y="4335495"/>
            <a:ext cx="4060678" cy="769441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Improving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all parameters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will be required</a:t>
            </a:r>
            <a:endParaRPr lang="en-US" altLang="ja-JP" sz="2200" u="sng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E954CEA9-AC3F-445F-BCEC-1CA6870FEC78}"/>
              </a:ext>
            </a:extLst>
          </p:cNvPr>
          <p:cNvCxnSpPr>
            <a:cxnSpLocks/>
          </p:cNvCxnSpPr>
          <p:nvPr/>
        </p:nvCxnSpPr>
        <p:spPr>
          <a:xfrm flipH="1">
            <a:off x="7414343" y="2711071"/>
            <a:ext cx="656084" cy="6641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D238D6C8-2A6A-4BDB-8534-948C58E68180}"/>
              </a:ext>
            </a:extLst>
          </p:cNvPr>
          <p:cNvCxnSpPr>
            <a:cxnSpLocks/>
          </p:cNvCxnSpPr>
          <p:nvPr/>
        </p:nvCxnSpPr>
        <p:spPr>
          <a:xfrm flipH="1">
            <a:off x="7414343" y="3661991"/>
            <a:ext cx="656084" cy="420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9E8285F-4458-4E32-BF92-A5A0BF150DD4}"/>
              </a:ext>
            </a:extLst>
          </p:cNvPr>
          <p:cNvSpPr txBox="1"/>
          <p:nvPr/>
        </p:nvSpPr>
        <p:spPr>
          <a:xfrm>
            <a:off x="8070427" y="3277270"/>
            <a:ext cx="4060678" cy="769441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Emission intensity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metal use level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can be key factors</a:t>
            </a:r>
            <a:endParaRPr lang="en-US" altLang="ja-JP" sz="2200" u="sng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B7E0F8-D89F-2217-2A10-BAFD8CEC9EAA}"/>
              </a:ext>
            </a:extLst>
          </p:cNvPr>
          <p:cNvSpPr txBox="1"/>
          <p:nvPr/>
        </p:nvSpPr>
        <p:spPr>
          <a:xfrm>
            <a:off x="6995713" y="6392997"/>
            <a:ext cx="4969644" cy="4569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Can we improve these parameters?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D4955F95-63EB-C9F6-FA1A-864E97834EA1}"/>
              </a:ext>
            </a:extLst>
          </p:cNvPr>
          <p:cNvSpPr>
            <a:spLocks/>
          </p:cNvSpPr>
          <p:nvPr/>
        </p:nvSpPr>
        <p:spPr>
          <a:xfrm rot="16200000">
            <a:off x="6495336" y="6437270"/>
            <a:ext cx="468000" cy="360000"/>
          </a:xfrm>
          <a:prstGeom prst="downArrow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418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10125075" y="6489700"/>
            <a:ext cx="20574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z="1600" smtClean="0">
                <a:solidFill>
                  <a:schemeClr val="tx1"/>
                </a:solidFill>
                <a:ea typeface="游ゴシック" panose="020B0400000000000000" pitchFamily="50" charset="-128"/>
              </a:rPr>
              <a:t>11</a:t>
            </a:fld>
            <a:endParaRPr kumimoji="1" lang="ja-JP" altLang="en-US" sz="1600" dirty="0">
              <a:solidFill>
                <a:schemeClr val="tx1"/>
              </a:solidFill>
              <a:ea typeface="游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2465AE0-9EE6-4E87-9B3C-2A37E2FCD7A1}"/>
              </a:ext>
            </a:extLst>
          </p:cNvPr>
          <p:cNvSpPr txBox="1"/>
          <p:nvPr/>
        </p:nvSpPr>
        <p:spPr>
          <a:xfrm>
            <a:off x="6534705" y="1912858"/>
            <a:ext cx="5424414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ja-JP" sz="24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Should we go back to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the past level?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02C92D60-B2EA-4E48-A239-0548D412E2C4}"/>
              </a:ext>
            </a:extLst>
          </p:cNvPr>
          <p:cNvSpPr/>
          <p:nvPr/>
        </p:nvSpPr>
        <p:spPr>
          <a:xfrm>
            <a:off x="6096000" y="1912858"/>
            <a:ext cx="438705" cy="432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687BA90-A411-4DED-B1A6-6D2420D9CF09}"/>
              </a:ext>
            </a:extLst>
          </p:cNvPr>
          <p:cNvSpPr txBox="1"/>
          <p:nvPr/>
        </p:nvSpPr>
        <p:spPr>
          <a:xfrm>
            <a:off x="552133" y="909614"/>
            <a:ext cx="11087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Per capita metal stock level in high-income level countries</a:t>
            </a:r>
            <a:r>
              <a:rPr lang="ja-JP" altLang="en-US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(iron)</a:t>
            </a:r>
          </a:p>
          <a:p>
            <a:pPr>
              <a:lnSpc>
                <a:spcPts val="2400"/>
              </a:lnSpc>
              <a:spcAft>
                <a:spcPts val="400"/>
              </a:spcAft>
              <a:buClr>
                <a:schemeClr val="tx1"/>
              </a:buClr>
            </a:pPr>
            <a:r>
              <a:rPr lang="ja-JP" altLang="en-US" sz="2400" b="1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400" b="1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-10%</a:t>
            </a:r>
            <a:r>
              <a:rPr lang="ja-JP" altLang="en-US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→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2002</a:t>
            </a:r>
            <a:r>
              <a:rPr lang="ja-JP" altLang="en-US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(9.6 ton), </a:t>
            </a:r>
            <a:r>
              <a:rPr lang="en-US" altLang="ja-JP" sz="2400" b="1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-20%</a:t>
            </a:r>
            <a:r>
              <a:rPr lang="ja-JP" altLang="en-US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→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1993</a:t>
            </a:r>
            <a:r>
              <a:rPr lang="ja-JP" altLang="en-US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(8.5 ton), </a:t>
            </a:r>
            <a:r>
              <a:rPr lang="en-US" altLang="ja-JP" sz="2400" b="1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-30%</a:t>
            </a:r>
            <a:r>
              <a:rPr lang="ja-JP" altLang="en-US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→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1980</a:t>
            </a:r>
            <a:r>
              <a:rPr lang="ja-JP" altLang="en-US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(7.5 ton)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A9924B8-992F-459B-9C59-BDA555E0838E}"/>
              </a:ext>
            </a:extLst>
          </p:cNvPr>
          <p:cNvSpPr/>
          <p:nvPr/>
        </p:nvSpPr>
        <p:spPr>
          <a:xfrm>
            <a:off x="8723729" y="4518007"/>
            <a:ext cx="2701538" cy="13442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7361005-77FC-4EBD-BD17-CB3D0A601836}"/>
              </a:ext>
            </a:extLst>
          </p:cNvPr>
          <p:cNvSpPr txBox="1"/>
          <p:nvPr/>
        </p:nvSpPr>
        <p:spPr>
          <a:xfrm>
            <a:off x="8823469" y="4622392"/>
            <a:ext cx="2570571" cy="63094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180000" indent="-180000">
              <a:lnSpc>
                <a:spcPts val="2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Consumer behavior</a:t>
            </a:r>
          </a:p>
          <a:p>
            <a:pPr marL="180000" indent="-180000">
              <a:lnSpc>
                <a:spcPts val="2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Living standard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51A3C10-3A96-4B1B-9170-841E75403299}"/>
              </a:ext>
            </a:extLst>
          </p:cNvPr>
          <p:cNvSpPr/>
          <p:nvPr/>
        </p:nvSpPr>
        <p:spPr>
          <a:xfrm>
            <a:off x="406298" y="4518007"/>
            <a:ext cx="2753104" cy="1344267"/>
          </a:xfrm>
          <a:prstGeom prst="roundRect">
            <a:avLst/>
          </a:prstGeom>
          <a:solidFill>
            <a:srgbClr val="FFD9D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EBDCBFF-2C98-4547-85FA-9AAE01608098}"/>
              </a:ext>
            </a:extLst>
          </p:cNvPr>
          <p:cNvSpPr txBox="1"/>
          <p:nvPr/>
        </p:nvSpPr>
        <p:spPr>
          <a:xfrm>
            <a:off x="8450596" y="3578254"/>
            <a:ext cx="3145815" cy="34881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Aft>
                <a:spcPts val="200"/>
              </a:spcAft>
            </a:pP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Per capita service demand</a:t>
            </a:r>
            <a:endParaRPr lang="ja-JP" alt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游ゴシック Medium" panose="020B05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14F6AEFD-7AC2-4BB3-B729-9D463D791BEE}"/>
              </a:ext>
            </a:extLst>
          </p:cNvPr>
          <p:cNvSpPr/>
          <p:nvPr/>
        </p:nvSpPr>
        <p:spPr>
          <a:xfrm>
            <a:off x="3954299" y="4518007"/>
            <a:ext cx="4060196" cy="13442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7426FE-0724-4F71-A014-080B4833ACFB}"/>
              </a:ext>
            </a:extLst>
          </p:cNvPr>
          <p:cNvSpPr txBox="1"/>
          <p:nvPr/>
        </p:nvSpPr>
        <p:spPr>
          <a:xfrm>
            <a:off x="4115402" y="4622392"/>
            <a:ext cx="3852266" cy="1169551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Utilizing underused infrastructure and buildings</a:t>
            </a: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Sharing economy</a:t>
            </a: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Product service systems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9E73FDE-28E6-4F02-83AF-9B283BF92100}"/>
              </a:ext>
            </a:extLst>
          </p:cNvPr>
          <p:cNvSpPr txBox="1"/>
          <p:nvPr/>
        </p:nvSpPr>
        <p:spPr>
          <a:xfrm>
            <a:off x="454901" y="4622392"/>
            <a:ext cx="2680668" cy="63094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Weight saving</a:t>
            </a: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Material substitution</a:t>
            </a:r>
            <a:endParaRPr lang="ja-JP" altLang="en-US" dirty="0">
              <a:latin typeface="Arial" panose="020B0604020202020204" pitchFamily="34" charset="0"/>
              <a:ea typeface="游ゴシック Medium" panose="020B0500000000000000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4788FB2-08C2-44B7-ADA4-66D2A083DA6D}"/>
                  </a:ext>
                </a:extLst>
              </p:cNvPr>
              <p:cNvSpPr txBox="1"/>
              <p:nvPr/>
            </p:nvSpPr>
            <p:spPr>
              <a:xfrm>
                <a:off x="318499" y="2699425"/>
                <a:ext cx="11523072" cy="73314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𝑀𝑒𝑡𝑎𝑙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𝑠𝑡𝑜𝑐𝑘</m:t>
                          </m:r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𝑃𝑜𝑝𝑢𝑙𝑎𝑡𝑖𝑜𝑛</m:t>
                          </m:r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  <a:cs typeface="Arial" panose="020B0604020202020204" pitchFamily="34" charset="0"/>
                        </a:rPr>
                        <m:t>     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𝑀𝑒𝑡𝑎𝑙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𝑠𝑡𝑜𝑐𝑘</m:t>
                          </m:r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𝑆𝑒𝑟𝑣𝑖𝑐𝑒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 (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𝑒𝑥𝑡𝑎𝑛𝑡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  <a:cs typeface="Arial" panose="020B0604020202020204" pitchFamily="34" charset="0"/>
                        </a:rPr>
                        <m:t>     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𝑆𝑒𝑟𝑣𝑖𝑐𝑒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 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𝑒𝑥𝑡𝑎𝑛𝑡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𝑆𝑒𝑟𝑣𝑖𝑐𝑒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 (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𝑢𝑡𝑖𝑙𝑖𝑧𝑒𝑑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  <a:cs typeface="Arial" panose="020B0604020202020204" pitchFamily="34" charset="0"/>
                        </a:rPr>
                        <m:t>     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𝑆𝑒𝑟𝑣𝑖𝑐𝑒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 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𝑢𝑡𝑖𝑙𝑖𝑧𝑒𝑑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  <a:cs typeface="Arial" panose="020B0604020202020204" pitchFamily="34" charset="0"/>
                            </a:rPr>
                            <m:t>𝑃𝑜𝑝𝑢𝑙𝑎𝑡𝑖𝑜𝑛</m:t>
                          </m:r>
                        </m:den>
                      </m:f>
                    </m:oMath>
                  </m:oMathPara>
                </a14:m>
                <a:endParaRPr lang="ja-JP" altLang="en-US" sz="2000" dirty="0"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4788FB2-08C2-44B7-ADA4-66D2A083D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99" y="2699425"/>
                <a:ext cx="11523072" cy="733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左大かっこ 22">
            <a:extLst>
              <a:ext uri="{FF2B5EF4-FFF2-40B4-BE49-F238E27FC236}">
                <a16:creationId xmlns:a16="http://schemas.microsoft.com/office/drawing/2014/main" id="{250A61FB-EBA1-4278-826E-B471C3D0D24C}"/>
              </a:ext>
            </a:extLst>
          </p:cNvPr>
          <p:cNvSpPr/>
          <p:nvPr/>
        </p:nvSpPr>
        <p:spPr>
          <a:xfrm rot="16200000">
            <a:off x="7038934" y="2382327"/>
            <a:ext cx="108000" cy="2124000"/>
          </a:xfrm>
          <a:prstGeom prst="leftBracke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左大かっこ 23">
            <a:extLst>
              <a:ext uri="{FF2B5EF4-FFF2-40B4-BE49-F238E27FC236}">
                <a16:creationId xmlns:a16="http://schemas.microsoft.com/office/drawing/2014/main" id="{A99F8CD3-3E2E-4DC6-A070-86F109CEF0CE}"/>
              </a:ext>
            </a:extLst>
          </p:cNvPr>
          <p:cNvSpPr/>
          <p:nvPr/>
        </p:nvSpPr>
        <p:spPr>
          <a:xfrm rot="16200000">
            <a:off x="9959359" y="2382327"/>
            <a:ext cx="108000" cy="2124000"/>
          </a:xfrm>
          <a:prstGeom prst="leftBracke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左大かっこ 24">
            <a:extLst>
              <a:ext uri="{FF2B5EF4-FFF2-40B4-BE49-F238E27FC236}">
                <a16:creationId xmlns:a16="http://schemas.microsoft.com/office/drawing/2014/main" id="{9B174D05-27E3-4193-A0E7-159D702D7794}"/>
              </a:ext>
            </a:extLst>
          </p:cNvPr>
          <p:cNvSpPr/>
          <p:nvPr/>
        </p:nvSpPr>
        <p:spPr>
          <a:xfrm rot="16200000">
            <a:off x="4269622" y="2436327"/>
            <a:ext cx="108000" cy="2016000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49F36F-22E7-4305-AFBB-E077EC2E0305}"/>
              </a:ext>
            </a:extLst>
          </p:cNvPr>
          <p:cNvSpPr txBox="1"/>
          <p:nvPr/>
        </p:nvSpPr>
        <p:spPr>
          <a:xfrm>
            <a:off x="3159402" y="3578254"/>
            <a:ext cx="2307892" cy="60529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Aft>
                <a:spcPts val="200"/>
              </a:spcAft>
            </a:pP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Stock productivity</a:t>
            </a:r>
            <a:b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</a:b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(reciprocal)</a:t>
            </a:r>
            <a:endParaRPr lang="ja-JP" altLang="en-US" b="1" dirty="0">
              <a:solidFill>
                <a:srgbClr val="FF0000"/>
              </a:solidFill>
              <a:latin typeface="Arial" panose="020B0604020202020204" pitchFamily="34" charset="0"/>
              <a:ea typeface="游ゴシック Medium" panose="020B05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2D41040-BB33-4546-BA48-33AF0CA9F11C}"/>
              </a:ext>
            </a:extLst>
          </p:cNvPr>
          <p:cNvSpPr txBox="1"/>
          <p:nvPr/>
        </p:nvSpPr>
        <p:spPr>
          <a:xfrm>
            <a:off x="5697121" y="3578254"/>
            <a:ext cx="2719989" cy="60529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Aft>
                <a:spcPts val="200"/>
              </a:spcAft>
            </a:pP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Service utilization rate</a:t>
            </a:r>
            <a:b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</a:b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(reciprocal)</a:t>
            </a:r>
            <a:endParaRPr lang="ja-JP" altLang="en-US" b="1" dirty="0">
              <a:solidFill>
                <a:srgbClr val="0070C0"/>
              </a:solidFill>
              <a:latin typeface="Arial" panose="020B0604020202020204" pitchFamily="34" charset="0"/>
              <a:ea typeface="游ゴシック Medium" panose="020B05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C2B103F2-D8A8-415D-B4F2-4D79B03FFF2A}"/>
              </a:ext>
            </a:extLst>
          </p:cNvPr>
          <p:cNvSpPr/>
          <p:nvPr/>
        </p:nvSpPr>
        <p:spPr>
          <a:xfrm rot="5400000">
            <a:off x="9908583" y="5868457"/>
            <a:ext cx="331828" cy="47026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211E904-CE9A-4E58-A473-80004C9ED3A4}"/>
              </a:ext>
            </a:extLst>
          </p:cNvPr>
          <p:cNvSpPr txBox="1"/>
          <p:nvPr/>
        </p:nvSpPr>
        <p:spPr>
          <a:xfrm>
            <a:off x="8419775" y="6307657"/>
            <a:ext cx="3306096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Lifestyle, Living standard</a:t>
            </a:r>
            <a:endParaRPr lang="ja-JP" altLang="en-US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游ゴシック Medium" panose="020B05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AF016E15-9EA3-4E07-8C97-54256AE6176D}"/>
              </a:ext>
            </a:extLst>
          </p:cNvPr>
          <p:cNvSpPr/>
          <p:nvPr/>
        </p:nvSpPr>
        <p:spPr>
          <a:xfrm rot="5400000">
            <a:off x="1616935" y="5869413"/>
            <a:ext cx="331828" cy="470263"/>
          </a:xfrm>
          <a:prstGeom prst="rightArrow">
            <a:avLst/>
          </a:prstGeom>
          <a:solidFill>
            <a:srgbClr val="FFD9D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5D7D124-86A6-49FD-8084-84439BF304DE}"/>
              </a:ext>
            </a:extLst>
          </p:cNvPr>
          <p:cNvSpPr txBox="1"/>
          <p:nvPr/>
        </p:nvSpPr>
        <p:spPr>
          <a:xfrm>
            <a:off x="132813" y="6305718"/>
            <a:ext cx="3306097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Technological improvement</a:t>
            </a:r>
            <a:endParaRPr lang="ja-JP" altLang="en-US" sz="2000" dirty="0">
              <a:solidFill>
                <a:srgbClr val="FF0000"/>
              </a:solidFill>
              <a:latin typeface="Arial" panose="020B0604020202020204" pitchFamily="34" charset="0"/>
              <a:ea typeface="游ゴシック Medium" panose="020B05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id="{218CFCAB-394B-4B90-BF2F-DA91B5AA9B5B}"/>
              </a:ext>
            </a:extLst>
          </p:cNvPr>
          <p:cNvSpPr/>
          <p:nvPr/>
        </p:nvSpPr>
        <p:spPr>
          <a:xfrm rot="5400000">
            <a:off x="5872967" y="5868457"/>
            <a:ext cx="331828" cy="4702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9B6C219-5A67-4C4B-9556-3CCD610B2FE0}"/>
              </a:ext>
            </a:extLst>
          </p:cNvPr>
          <p:cNvSpPr txBox="1"/>
          <p:nvPr/>
        </p:nvSpPr>
        <p:spPr>
          <a:xfrm>
            <a:off x="3954299" y="6307657"/>
            <a:ext cx="4060195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Systematic improvement</a:t>
            </a:r>
            <a:endParaRPr lang="ja-JP" altLang="en-US" sz="2000" dirty="0">
              <a:solidFill>
                <a:srgbClr val="0070C0"/>
              </a:solidFill>
              <a:latin typeface="Arial" panose="020B0604020202020204" pitchFamily="34" charset="0"/>
              <a:ea typeface="游ゴシック Medium" panose="020B05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A2F7F4-63BE-A6CD-5AA7-3D9E805FD66E}"/>
              </a:ext>
            </a:extLst>
          </p:cNvPr>
          <p:cNvSpPr txBox="1"/>
          <p:nvPr/>
        </p:nvSpPr>
        <p:spPr>
          <a:xfrm>
            <a:off x="198425" y="172598"/>
            <a:ext cx="10499133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Reducing metal use level (stock level)</a:t>
            </a:r>
          </a:p>
        </p:txBody>
      </p:sp>
    </p:spTree>
    <p:extLst>
      <p:ext uri="{BB962C8B-B14F-4D97-AF65-F5344CB8AC3E}">
        <p14:creationId xmlns:p14="http://schemas.microsoft.com/office/powerpoint/2010/main" val="255718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10125075" y="6489700"/>
            <a:ext cx="20574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z="1600" smtClean="0">
                <a:solidFill>
                  <a:schemeClr val="tx1"/>
                </a:solidFill>
                <a:ea typeface="游ゴシック" panose="020B0400000000000000" pitchFamily="50" charset="-128"/>
              </a:rPr>
              <a:t>12</a:t>
            </a:fld>
            <a:endParaRPr kumimoji="1" lang="ja-JP" altLang="en-US" sz="1600" dirty="0">
              <a:solidFill>
                <a:schemeClr val="tx1"/>
              </a:solidFill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E9F8BF4-87D2-4F78-B557-A9C3C051A66A}"/>
              </a:ext>
            </a:extLst>
          </p:cNvPr>
          <p:cNvSpPr txBox="1"/>
          <p:nvPr/>
        </p:nvSpPr>
        <p:spPr>
          <a:xfrm>
            <a:off x="346653" y="5803538"/>
            <a:ext cx="4759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chemeClr val="tx1"/>
              </a:buClr>
            </a:pPr>
            <a:r>
              <a:rPr lang="en-US" altLang="ja-JP" sz="2400" u="sng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Prompt actions</a:t>
            </a:r>
            <a:r>
              <a:rPr lang="en-US" altLang="ja-JP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 are essential 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CE81D67-4E77-442A-BBC0-3C859A141224}"/>
              </a:ext>
            </a:extLst>
          </p:cNvPr>
          <p:cNvSpPr txBox="1"/>
          <p:nvPr/>
        </p:nvSpPr>
        <p:spPr>
          <a:xfrm>
            <a:off x="346652" y="1547039"/>
            <a:ext cx="11536939" cy="88049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Energy transition is not enough</a:t>
            </a:r>
            <a:r>
              <a:rPr lang="en-US" altLang="ja-JP" sz="24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because GHG emissions are mainly due to reduction process with coke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BB81779-7AE2-4950-A71C-30405C009184}"/>
              </a:ext>
            </a:extLst>
          </p:cNvPr>
          <p:cNvSpPr txBox="1"/>
          <p:nvPr/>
        </p:nvSpPr>
        <p:spPr>
          <a:xfrm>
            <a:off x="5965678" y="2851536"/>
            <a:ext cx="5917914" cy="6835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chemeClr val="tx1"/>
              </a:buClr>
            </a:pPr>
            <a:r>
              <a:rPr lang="en-US" altLang="ja-JP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BF-BOF: Blast furnace-basic oxygen furnace</a:t>
            </a:r>
            <a:br>
              <a:rPr lang="en-US" altLang="ja-JP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</a:br>
            <a:r>
              <a:rPr lang="en-US" altLang="ja-JP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CCUS: Carbon dioxide capture, utilization and storage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21425F2-610A-46E7-B52E-B99B48F4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42" y="4052243"/>
            <a:ext cx="6259024" cy="2588743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34E1C1D-358D-4D14-9D71-932014698948}"/>
              </a:ext>
            </a:extLst>
          </p:cNvPr>
          <p:cNvSpPr/>
          <p:nvPr/>
        </p:nvSpPr>
        <p:spPr>
          <a:xfrm>
            <a:off x="5965678" y="4568693"/>
            <a:ext cx="1606376" cy="20690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DC4D9F-09C7-4E00-B9D8-8BAE91C0FA50}"/>
              </a:ext>
            </a:extLst>
          </p:cNvPr>
          <p:cNvSpPr txBox="1"/>
          <p:nvPr/>
        </p:nvSpPr>
        <p:spPr>
          <a:xfrm>
            <a:off x="552133" y="2724835"/>
            <a:ext cx="110877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Hydrogen reduction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BF-BOF + CCUS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6224CB14-4D17-4FF0-B69B-38429215F50A}"/>
              </a:ext>
            </a:extLst>
          </p:cNvPr>
          <p:cNvSpPr/>
          <p:nvPr/>
        </p:nvSpPr>
        <p:spPr>
          <a:xfrm>
            <a:off x="2384456" y="5297452"/>
            <a:ext cx="684000" cy="396000"/>
          </a:xfrm>
          <a:prstGeom prst="downArrow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014A94B-D81C-4582-94DC-5C4F139B1C49}"/>
              </a:ext>
            </a:extLst>
          </p:cNvPr>
          <p:cNvSpPr txBox="1"/>
          <p:nvPr/>
        </p:nvSpPr>
        <p:spPr>
          <a:xfrm>
            <a:off x="346653" y="4332090"/>
            <a:ext cx="4759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chemeClr val="tx1"/>
              </a:buClr>
            </a:pPr>
            <a:r>
              <a:rPr lang="en-US" altLang="ja-JP" sz="2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Increase in GHG emissions especially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in the early century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6F4651A-A415-47E1-A681-511329D4C3B6}"/>
              </a:ext>
            </a:extLst>
          </p:cNvPr>
          <p:cNvSpPr/>
          <p:nvPr/>
        </p:nvSpPr>
        <p:spPr>
          <a:xfrm>
            <a:off x="346652" y="4234795"/>
            <a:ext cx="4759605" cy="2190257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C9EBB65-53BB-47D9-B9C6-28BA30D9A815}"/>
              </a:ext>
            </a:extLst>
          </p:cNvPr>
          <p:cNvSpPr txBox="1"/>
          <p:nvPr/>
        </p:nvSpPr>
        <p:spPr>
          <a:xfrm>
            <a:off x="198425" y="172598"/>
            <a:ext cx="10499133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Reducing emission intensity of primary iron production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817F33E-CA67-465B-95EC-A52425B8B1E9}"/>
              </a:ext>
            </a:extLst>
          </p:cNvPr>
          <p:cNvSpPr txBox="1"/>
          <p:nvPr/>
        </p:nvSpPr>
        <p:spPr>
          <a:xfrm>
            <a:off x="277402" y="961415"/>
            <a:ext cx="10234377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&lt;Emission intensity of primary iron production&gt;</a:t>
            </a:r>
          </a:p>
        </p:txBody>
      </p:sp>
    </p:spTree>
    <p:extLst>
      <p:ext uri="{BB962C8B-B14F-4D97-AF65-F5344CB8AC3E}">
        <p14:creationId xmlns:p14="http://schemas.microsoft.com/office/powerpoint/2010/main" val="273765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10125075" y="6489700"/>
            <a:ext cx="20574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z="1600" smtClean="0">
                <a:solidFill>
                  <a:schemeClr val="tx1"/>
                </a:solidFill>
                <a:ea typeface="游ゴシック" panose="020B0400000000000000" pitchFamily="50" charset="-128"/>
              </a:rPr>
              <a:t>13</a:t>
            </a:fld>
            <a:endParaRPr kumimoji="1" lang="ja-JP" altLang="en-US" sz="1600" dirty="0">
              <a:solidFill>
                <a:schemeClr val="tx1"/>
              </a:solidFill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D5D310-EFC8-4840-B5F4-2CD89B80207A}"/>
              </a:ext>
            </a:extLst>
          </p:cNvPr>
          <p:cNvSpPr txBox="1"/>
          <p:nvPr/>
        </p:nvSpPr>
        <p:spPr>
          <a:xfrm>
            <a:off x="531627" y="2942700"/>
            <a:ext cx="10075413" cy="272837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28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Socio-economic pathways (SSPs)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have a great effect on GHG emissions</a:t>
            </a:r>
            <a:b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ja-JP" altLang="en-US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However,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no SSP will achieve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the climate goal (</a:t>
            </a:r>
            <a:r>
              <a:rPr lang="en-US" altLang="ja-JP" sz="20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  <a:r>
              <a:rPr lang="ja-JP" altLang="en-US" sz="20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℃ </a:t>
            </a:r>
            <a:r>
              <a:rPr lang="en-US" altLang="ja-JP" sz="20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target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) for metal production</a:t>
            </a:r>
          </a:p>
          <a:p>
            <a:pPr marL="360000" indent="-360000">
              <a:lnSpc>
                <a:spcPts val="28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Energy transition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is effective but will be </a:t>
            </a:r>
            <a:r>
              <a:rPr lang="en-US" altLang="ja-JP" sz="20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insufficient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for achieving the climate goal</a:t>
            </a:r>
            <a:b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ja-JP" altLang="en-US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For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primary iron production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 additional technological development </a:t>
            </a:r>
            <a:b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   (e.g., </a:t>
            </a:r>
            <a:r>
              <a:rPr lang="en-US" altLang="ja-JP" sz="20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hydrogen reduction, CCUS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) is required</a:t>
            </a:r>
          </a:p>
          <a:p>
            <a:pPr marL="360000" indent="-360000">
              <a:lnSpc>
                <a:spcPts val="28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In addition to following the </a:t>
            </a:r>
            <a:r>
              <a:rPr lang="en-US" altLang="ja-JP" sz="20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sustainable socio-economic pathway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 implementing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multiple measures immediately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with </a:t>
            </a:r>
            <a:r>
              <a:rPr lang="en-US" altLang="ja-JP" sz="20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international cooperation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is essential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0EFCC3-D44D-4284-8E03-B7B7ADF880A3}"/>
              </a:ext>
            </a:extLst>
          </p:cNvPr>
          <p:cNvSpPr txBox="1"/>
          <p:nvPr/>
        </p:nvSpPr>
        <p:spPr>
          <a:xfrm>
            <a:off x="280800" y="2433776"/>
            <a:ext cx="11911200" cy="45089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ja-JP" sz="24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Future GHG emissions from metal production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D26445C-8564-4F7C-BC9A-BD7C0DAAA5CE}"/>
              </a:ext>
            </a:extLst>
          </p:cNvPr>
          <p:cNvSpPr txBox="1"/>
          <p:nvPr/>
        </p:nvSpPr>
        <p:spPr>
          <a:xfrm>
            <a:off x="531627" y="1441018"/>
            <a:ext cx="11628474" cy="77912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28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Population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economic growth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will cause significant increase in </a:t>
            </a:r>
            <a:r>
              <a:rPr lang="en-US" altLang="ja-JP" sz="20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metal demand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0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mine production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600A89-10EC-41E4-869F-BC6461D41E0B}"/>
              </a:ext>
            </a:extLst>
          </p:cNvPr>
          <p:cNvSpPr txBox="1"/>
          <p:nvPr/>
        </p:nvSpPr>
        <p:spPr>
          <a:xfrm>
            <a:off x="280800" y="949029"/>
            <a:ext cx="11911200" cy="45089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ja-JP" sz="24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Future demand projection for six metals (Al, Cu, Fe, Pb, Ni, Zn)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815E3F-5876-40B6-8042-98698B53E069}"/>
              </a:ext>
            </a:extLst>
          </p:cNvPr>
          <p:cNvSpPr txBox="1"/>
          <p:nvPr/>
        </p:nvSpPr>
        <p:spPr>
          <a:xfrm>
            <a:off x="198425" y="172598"/>
            <a:ext cx="10499133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779CC4-9832-4869-9616-DC376DB17F06}"/>
              </a:ext>
            </a:extLst>
          </p:cNvPr>
          <p:cNvSpPr txBox="1"/>
          <p:nvPr/>
        </p:nvSpPr>
        <p:spPr>
          <a:xfrm>
            <a:off x="739740" y="5975519"/>
            <a:ext cx="10726220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chemeClr val="tx1"/>
              </a:buClr>
            </a:pP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Yokoi, R., </a:t>
            </a:r>
            <a:r>
              <a:rPr lang="en-US" altLang="ja-JP" sz="2000" dirty="0" err="1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Watari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 T., </a:t>
            </a:r>
            <a:r>
              <a:rPr lang="en-US" altLang="ja-JP" sz="2000" dirty="0" err="1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Motoshita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 M., 2022. Future greenhouse gas emissions from metal production: gaps and opportunities towards climate goals. </a:t>
            </a:r>
            <a:r>
              <a:rPr lang="en-US" altLang="ja-JP" sz="2000" i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Energy Environ. Sci.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15, 146–157.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D78F6F8-F45D-4037-BE32-FD9D43ED4F20}"/>
              </a:ext>
            </a:extLst>
          </p:cNvPr>
          <p:cNvSpPr/>
          <p:nvPr/>
        </p:nvSpPr>
        <p:spPr>
          <a:xfrm>
            <a:off x="624093" y="5927539"/>
            <a:ext cx="10944000" cy="792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20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5ED7744-00DE-4437-973D-A76296C15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082" y="3435754"/>
            <a:ext cx="3123628" cy="311692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10125075" y="6489700"/>
            <a:ext cx="20574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z="1600" smtClean="0">
                <a:solidFill>
                  <a:schemeClr val="tx1"/>
                </a:solidFill>
                <a:ea typeface="游ゴシック" panose="020B0400000000000000" pitchFamily="50" charset="-128"/>
              </a:rPr>
              <a:t>2</a:t>
            </a:fld>
            <a:endParaRPr kumimoji="1" lang="ja-JP" altLang="en-US" sz="1600" dirty="0">
              <a:solidFill>
                <a:schemeClr val="tx1"/>
              </a:solidFill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551177-5604-4E3A-B0AD-A71D53ED2865}"/>
              </a:ext>
            </a:extLst>
          </p:cNvPr>
          <p:cNvSpPr txBox="1"/>
          <p:nvPr/>
        </p:nvSpPr>
        <p:spPr>
          <a:xfrm>
            <a:off x="198425" y="172598"/>
            <a:ext cx="10499133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Climate goals and metal production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7ED96F-9093-4D25-8C6C-540D7A4C6D3E}"/>
              </a:ext>
            </a:extLst>
          </p:cNvPr>
          <p:cNvSpPr txBox="1"/>
          <p:nvPr/>
        </p:nvSpPr>
        <p:spPr>
          <a:xfrm>
            <a:off x="10564870" y="6317624"/>
            <a:ext cx="1290611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  <a:spcAft>
                <a:spcPts val="400"/>
              </a:spcAft>
            </a:pPr>
            <a:r>
              <a:rPr lang="en-US" altLang="ja-JP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IRP</a:t>
            </a:r>
            <a:r>
              <a:rPr lang="ja-JP" altLang="en-US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(2019)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354E975-B960-4E1C-9922-A2014A7AD5BC}"/>
              </a:ext>
            </a:extLst>
          </p:cNvPr>
          <p:cNvSpPr/>
          <p:nvPr/>
        </p:nvSpPr>
        <p:spPr>
          <a:xfrm>
            <a:off x="11530423" y="1093275"/>
            <a:ext cx="124226" cy="19162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451239-DF4B-479F-B4C5-1889C1FBC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393" y="828589"/>
            <a:ext cx="4212871" cy="218092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36AB5CA-7F21-4C6B-BBC8-9CD4C345FCDF}"/>
              </a:ext>
            </a:extLst>
          </p:cNvPr>
          <p:cNvSpPr txBox="1"/>
          <p:nvPr/>
        </p:nvSpPr>
        <p:spPr>
          <a:xfrm>
            <a:off x="290511" y="933343"/>
            <a:ext cx="7291068" cy="122296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  <a:r>
              <a:rPr lang="ja-JP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℃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target (The Paris Agreement, 2015)</a:t>
            </a:r>
            <a:b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ja-JP" altLang="en-US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→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aim to limit global temperature increase below </a:t>
            </a:r>
            <a:b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ja-JP" altLang="en-US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　  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  <a:r>
              <a:rPr lang="ja-JP" altLang="en-US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℃ 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compared to pre-industrial levels (RCP2.6)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B0A3BCC-22E5-438E-924D-57646E13CB06}"/>
              </a:ext>
            </a:extLst>
          </p:cNvPr>
          <p:cNvSpPr txBox="1"/>
          <p:nvPr/>
        </p:nvSpPr>
        <p:spPr>
          <a:xfrm>
            <a:off x="10591293" y="3043590"/>
            <a:ext cx="1518006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  <a:spcAft>
                <a:spcPts val="400"/>
              </a:spcAft>
            </a:pPr>
            <a:r>
              <a:rPr lang="en-US" altLang="ja-JP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IPCC</a:t>
            </a:r>
            <a:r>
              <a:rPr lang="ja-JP" altLang="en-US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(2014)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B465B9F-F4A4-43F0-89EB-A063CDA8C6A0}"/>
              </a:ext>
            </a:extLst>
          </p:cNvPr>
          <p:cNvSpPr txBox="1"/>
          <p:nvPr/>
        </p:nvSpPr>
        <p:spPr>
          <a:xfrm>
            <a:off x="198426" y="6271381"/>
            <a:ext cx="7486330" cy="43088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Reducing future GHG emissions from metal production</a:t>
            </a: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7D7937EC-299A-47EF-A8B3-41164299F61A}"/>
              </a:ext>
            </a:extLst>
          </p:cNvPr>
          <p:cNvSpPr/>
          <p:nvPr/>
        </p:nvSpPr>
        <p:spPr>
          <a:xfrm>
            <a:off x="3445135" y="5125977"/>
            <a:ext cx="981819" cy="425566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CC4EB8-7555-4924-BD70-13CE9E5ADDCC}"/>
              </a:ext>
            </a:extLst>
          </p:cNvPr>
          <p:cNvSpPr txBox="1"/>
          <p:nvPr/>
        </p:nvSpPr>
        <p:spPr>
          <a:xfrm>
            <a:off x="290511" y="2967257"/>
            <a:ext cx="7291068" cy="206088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Metals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are essential resources for decarbonization</a:t>
            </a:r>
            <a:b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ja-JP" altLang="en-US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→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At the same time, their production accounts for </a:t>
            </a:r>
            <a:b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ja-JP" altLang="en-US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　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10%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of global </a:t>
            </a: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greenhouse gas (GHG) emissions</a:t>
            </a:r>
          </a:p>
          <a:p>
            <a:pPr marL="360000" indent="-3600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Metal demand will increase due to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population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economic growth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decarbonization technology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E960184-6477-49C2-9735-24B0C6A4DAE4}"/>
              </a:ext>
            </a:extLst>
          </p:cNvPr>
          <p:cNvSpPr/>
          <p:nvPr/>
        </p:nvSpPr>
        <p:spPr>
          <a:xfrm>
            <a:off x="198425" y="6271381"/>
            <a:ext cx="7486329" cy="445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10E4F34-BB82-49CE-A4B4-50898517D3D0}"/>
              </a:ext>
            </a:extLst>
          </p:cNvPr>
          <p:cNvSpPr txBox="1"/>
          <p:nvPr/>
        </p:nvSpPr>
        <p:spPr>
          <a:xfrm>
            <a:off x="198426" y="5671306"/>
            <a:ext cx="7486330" cy="445058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Concerns for limitation of future metal use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69D5BE24-F743-423B-A8C9-40A369B44619}"/>
              </a:ext>
            </a:extLst>
          </p:cNvPr>
          <p:cNvSpPr/>
          <p:nvPr/>
        </p:nvSpPr>
        <p:spPr>
          <a:xfrm>
            <a:off x="198425" y="5671306"/>
            <a:ext cx="7486329" cy="445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97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10125075" y="6489700"/>
            <a:ext cx="20574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z="1600" smtClean="0">
                <a:solidFill>
                  <a:schemeClr val="tx1"/>
                </a:solidFill>
                <a:ea typeface="游ゴシック" panose="020B0400000000000000" pitchFamily="50" charset="-128"/>
              </a:rPr>
              <a:t>3</a:t>
            </a:fld>
            <a:endParaRPr kumimoji="1" lang="ja-JP" altLang="en-US" sz="1600" dirty="0">
              <a:solidFill>
                <a:schemeClr val="tx1"/>
              </a:solidFill>
              <a:ea typeface="游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354E975-B960-4E1C-9922-A2014A7AD5BC}"/>
              </a:ext>
            </a:extLst>
          </p:cNvPr>
          <p:cNvSpPr/>
          <p:nvPr/>
        </p:nvSpPr>
        <p:spPr>
          <a:xfrm>
            <a:off x="11530423" y="1093275"/>
            <a:ext cx="124226" cy="19162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1714341-5702-4781-8690-A6D429667C54}"/>
              </a:ext>
            </a:extLst>
          </p:cNvPr>
          <p:cNvSpPr txBox="1"/>
          <p:nvPr/>
        </p:nvSpPr>
        <p:spPr>
          <a:xfrm>
            <a:off x="280984" y="933343"/>
            <a:ext cx="11780877" cy="282045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4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Future metal demand projection</a:t>
            </a:r>
            <a:br>
              <a:rPr lang="en-US" altLang="ja-JP" sz="28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23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- How will metal demand change due to </a:t>
            </a:r>
            <a:r>
              <a:rPr lang="en-US" altLang="ja-JP" sz="23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population</a:t>
            </a:r>
            <a:r>
              <a:rPr lang="en-US" altLang="ja-JP" sz="23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3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economic growth</a:t>
            </a:r>
            <a:r>
              <a:rPr lang="en-US" altLang="ja-JP" sz="23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under </a:t>
            </a:r>
            <a:br>
              <a:rPr lang="en-US" altLang="ja-JP" sz="23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23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  different </a:t>
            </a:r>
            <a:r>
              <a:rPr lang="en-US" altLang="ja-JP" sz="23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socio-economic scenarios</a:t>
            </a:r>
            <a:r>
              <a:rPr lang="en-US" altLang="ja-JP" sz="23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?</a:t>
            </a:r>
          </a:p>
          <a:p>
            <a:pPr marL="360000" indent="-360000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Future GHG emissions from metal production</a:t>
            </a:r>
            <a:br>
              <a:rPr lang="en-US" altLang="ja-JP" sz="28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23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- Can we achieve </a:t>
            </a:r>
            <a:r>
              <a:rPr lang="en-US" altLang="ja-JP" sz="23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the climate goal</a:t>
            </a:r>
            <a:r>
              <a:rPr lang="en-US" altLang="ja-JP" sz="23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for metal production?</a:t>
            </a:r>
            <a:br>
              <a:rPr lang="en-US" altLang="ja-JP" sz="23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23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- </a:t>
            </a:r>
            <a:r>
              <a:rPr lang="en-US" altLang="ja-JP" sz="23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Which measures will be effective</a:t>
            </a:r>
            <a:r>
              <a:rPr lang="en-US" altLang="ja-JP" sz="23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to reduce GHG emissions from metal production?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6E584F1-4730-4435-81CB-51DB6227AD58}"/>
              </a:ext>
            </a:extLst>
          </p:cNvPr>
          <p:cNvSpPr txBox="1"/>
          <p:nvPr/>
        </p:nvSpPr>
        <p:spPr>
          <a:xfrm>
            <a:off x="280984" y="4084608"/>
            <a:ext cx="6880103" cy="769441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*Analysis was conducted for </a:t>
            </a: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six metals</a:t>
            </a:r>
            <a:b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 </a:t>
            </a:r>
            <a:r>
              <a:rPr lang="ja-JP" altLang="en-US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Aluminum, Copper, Iron, Lead, Nickel, Zinc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46E2FB-BEE7-440E-9286-950EAEB638B0}"/>
              </a:ext>
            </a:extLst>
          </p:cNvPr>
          <p:cNvSpPr txBox="1"/>
          <p:nvPr/>
        </p:nvSpPr>
        <p:spPr>
          <a:xfrm>
            <a:off x="198425" y="172598"/>
            <a:ext cx="10499133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Purposes</a:t>
            </a:r>
          </a:p>
        </p:txBody>
      </p:sp>
    </p:spTree>
    <p:extLst>
      <p:ext uri="{BB962C8B-B14F-4D97-AF65-F5344CB8AC3E}">
        <p14:creationId xmlns:p14="http://schemas.microsoft.com/office/powerpoint/2010/main" val="427978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10125075" y="6489700"/>
            <a:ext cx="20574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z="1600" smtClean="0">
                <a:solidFill>
                  <a:schemeClr val="tx1"/>
                </a:solidFill>
                <a:ea typeface="游ゴシック" panose="020B0400000000000000" pitchFamily="50" charset="-128"/>
              </a:rPr>
              <a:t>4</a:t>
            </a:fld>
            <a:endParaRPr kumimoji="1" lang="ja-JP" altLang="en-US" sz="1600" dirty="0">
              <a:solidFill>
                <a:schemeClr val="tx1"/>
              </a:solidFill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441BF19-B18D-439A-B9B6-A07FA76D3D82}"/>
              </a:ext>
            </a:extLst>
          </p:cNvPr>
          <p:cNvSpPr txBox="1"/>
          <p:nvPr/>
        </p:nvSpPr>
        <p:spPr>
          <a:xfrm>
            <a:off x="198425" y="172598"/>
            <a:ext cx="10499133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Methods (overview)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8489754-0C44-48CE-B6A1-62ADAB4561A4}"/>
              </a:ext>
            </a:extLst>
          </p:cNvPr>
          <p:cNvSpPr/>
          <p:nvPr/>
        </p:nvSpPr>
        <p:spPr>
          <a:xfrm>
            <a:off x="3135457" y="1372114"/>
            <a:ext cx="2864717" cy="67049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E923D9-C841-467D-8C80-134A3EC4273A}"/>
              </a:ext>
            </a:extLst>
          </p:cNvPr>
          <p:cNvSpPr txBox="1"/>
          <p:nvPr/>
        </p:nvSpPr>
        <p:spPr>
          <a:xfrm>
            <a:off x="3141833" y="1402298"/>
            <a:ext cx="2864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u="sng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SSPs*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A579AB-63BC-4A59-AB7D-8533CD876D44}"/>
              </a:ext>
            </a:extLst>
          </p:cNvPr>
          <p:cNvSpPr txBox="1"/>
          <p:nvPr/>
        </p:nvSpPr>
        <p:spPr>
          <a:xfrm>
            <a:off x="3131933" y="1704050"/>
            <a:ext cx="283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Population, GDP, Energy</a:t>
            </a:r>
            <a:r>
              <a:rPr lang="ja-JP" altLang="en-US" sz="16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mix</a:t>
            </a: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BD078EB4-27AD-DA58-5262-4B1D1EA9215A}"/>
              </a:ext>
            </a:extLst>
          </p:cNvPr>
          <p:cNvGrpSpPr/>
          <p:nvPr/>
        </p:nvGrpSpPr>
        <p:grpSpPr>
          <a:xfrm>
            <a:off x="8105095" y="2098099"/>
            <a:ext cx="3732964" cy="1317301"/>
            <a:chOff x="8105095" y="2098099"/>
            <a:chExt cx="3732964" cy="1317301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040492E-F43D-4D9A-84F6-BE0927622F4D}"/>
                </a:ext>
              </a:extLst>
            </p:cNvPr>
            <p:cNvSpPr/>
            <p:nvPr/>
          </p:nvSpPr>
          <p:spPr>
            <a:xfrm>
              <a:off x="8756532" y="2728876"/>
              <a:ext cx="3081527" cy="6865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248B7D3-9997-4E52-AC34-73F4E08A9605}"/>
                </a:ext>
              </a:extLst>
            </p:cNvPr>
            <p:cNvSpPr txBox="1"/>
            <p:nvPr/>
          </p:nvSpPr>
          <p:spPr>
            <a:xfrm>
              <a:off x="8756533" y="2759925"/>
              <a:ext cx="3081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GHG</a:t>
              </a:r>
              <a:r>
                <a:rPr lang="ja-JP" altLang="en-US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emissions</a:t>
              </a:r>
              <a:r>
                <a:rPr lang="ja-JP" altLang="en-US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from</a:t>
              </a:r>
              <a:r>
                <a:rPr lang="ja-JP" altLang="en-US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metal</a:t>
              </a:r>
              <a:r>
                <a:rPr lang="ja-JP" altLang="en-US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production(2010-2100)</a:t>
              </a:r>
            </a:p>
          </p:txBody>
        </p:sp>
        <p:sp>
          <p:nvSpPr>
            <p:cNvPr id="12" name="矢印: 左 11">
              <a:extLst>
                <a:ext uri="{FF2B5EF4-FFF2-40B4-BE49-F238E27FC236}">
                  <a16:creationId xmlns:a16="http://schemas.microsoft.com/office/drawing/2014/main" id="{3122073D-6FD2-4704-A333-809BA0F7E430}"/>
                </a:ext>
              </a:extLst>
            </p:cNvPr>
            <p:cNvSpPr/>
            <p:nvPr/>
          </p:nvSpPr>
          <p:spPr>
            <a:xfrm rot="10800000">
              <a:off x="8105095" y="2869989"/>
              <a:ext cx="576000" cy="360000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矢印: 左 12">
              <a:extLst>
                <a:ext uri="{FF2B5EF4-FFF2-40B4-BE49-F238E27FC236}">
                  <a16:creationId xmlns:a16="http://schemas.microsoft.com/office/drawing/2014/main" id="{8A56CD80-BFE8-421E-B180-B8B34E9E0B35}"/>
                </a:ext>
              </a:extLst>
            </p:cNvPr>
            <p:cNvSpPr/>
            <p:nvPr/>
          </p:nvSpPr>
          <p:spPr>
            <a:xfrm rot="13962552">
              <a:off x="8536302" y="2205207"/>
              <a:ext cx="574215" cy="360000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2B6711A-A8E1-4DC8-A553-BE07AACCF486}"/>
                </a:ext>
              </a:extLst>
            </p:cNvPr>
            <p:cNvSpPr txBox="1"/>
            <p:nvPr/>
          </p:nvSpPr>
          <p:spPr>
            <a:xfrm>
              <a:off x="9390844" y="236314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[Al, Cu, Fe, Pb, Ni, Zn]</a:t>
              </a:r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7C6B3BD-CE33-4CF1-AC9E-E58DE0284774}"/>
              </a:ext>
            </a:extLst>
          </p:cNvPr>
          <p:cNvSpPr/>
          <p:nvPr/>
        </p:nvSpPr>
        <p:spPr>
          <a:xfrm>
            <a:off x="352952" y="1367565"/>
            <a:ext cx="2561157" cy="6869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83964F3-1E65-405F-9208-DB4BB10EA34F}"/>
              </a:ext>
            </a:extLst>
          </p:cNvPr>
          <p:cNvSpPr txBox="1"/>
          <p:nvPr/>
        </p:nvSpPr>
        <p:spPr>
          <a:xfrm>
            <a:off x="352952" y="1392612"/>
            <a:ext cx="2561157" cy="64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ja-JP" sz="16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Historical</a:t>
            </a:r>
            <a:r>
              <a:rPr lang="ja-JP" altLang="en-US" sz="16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in-use</a:t>
            </a:r>
            <a:r>
              <a:rPr lang="ja-JP" altLang="en-US" sz="16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metal</a:t>
            </a:r>
            <a:r>
              <a:rPr lang="ja-JP" altLang="en-US" sz="16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stocks</a:t>
            </a:r>
            <a:r>
              <a:rPr lang="ja-JP" altLang="en-US" sz="16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for each countries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000A09-EE82-477E-A265-76052659724B}"/>
              </a:ext>
            </a:extLst>
          </p:cNvPr>
          <p:cNvSpPr txBox="1"/>
          <p:nvPr/>
        </p:nvSpPr>
        <p:spPr>
          <a:xfrm>
            <a:off x="229128" y="1073189"/>
            <a:ext cx="2820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206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Watari and Yokoi, </a:t>
            </a:r>
            <a:r>
              <a:rPr lang="en-US" altLang="ja-JP" sz="1200" dirty="0" err="1">
                <a:solidFill>
                  <a:srgbClr val="00206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Resour</a:t>
            </a:r>
            <a:r>
              <a:rPr lang="en-US" altLang="ja-JP" sz="1200" dirty="0">
                <a:solidFill>
                  <a:srgbClr val="002060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. Policy, 2021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E6F36BA-8510-425D-B54C-8293F0197AA3}"/>
              </a:ext>
            </a:extLst>
          </p:cNvPr>
          <p:cNvSpPr txBox="1"/>
          <p:nvPr/>
        </p:nvSpPr>
        <p:spPr>
          <a:xfrm>
            <a:off x="3099561" y="1059788"/>
            <a:ext cx="296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rPr>
              <a:t>*Shared Socioeconomic pathways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DCD97199-3D47-6595-76E4-05C0CDA607B2}"/>
              </a:ext>
            </a:extLst>
          </p:cNvPr>
          <p:cNvGrpSpPr/>
          <p:nvPr/>
        </p:nvGrpSpPr>
        <p:grpSpPr>
          <a:xfrm>
            <a:off x="544050" y="2132281"/>
            <a:ext cx="3484209" cy="2750585"/>
            <a:chOff x="544050" y="2132281"/>
            <a:chExt cx="3484209" cy="2750585"/>
          </a:xfrm>
        </p:grpSpPr>
        <p:sp>
          <p:nvSpPr>
            <p:cNvPr id="21" name="矢印: 左 20">
              <a:extLst>
                <a:ext uri="{FF2B5EF4-FFF2-40B4-BE49-F238E27FC236}">
                  <a16:creationId xmlns:a16="http://schemas.microsoft.com/office/drawing/2014/main" id="{EB715B7F-8DA5-4C96-995B-F92A9D046CB3}"/>
                </a:ext>
              </a:extLst>
            </p:cNvPr>
            <p:cNvSpPr/>
            <p:nvPr/>
          </p:nvSpPr>
          <p:spPr>
            <a:xfrm rot="7409086" flipH="1">
              <a:off x="3082851" y="2285806"/>
              <a:ext cx="648000" cy="360000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CC575FB-7D3B-4B87-8756-6F612A2AA0C1}"/>
                </a:ext>
              </a:extLst>
            </p:cNvPr>
            <p:cNvSpPr txBox="1"/>
            <p:nvPr/>
          </p:nvSpPr>
          <p:spPr>
            <a:xfrm>
              <a:off x="544050" y="2170645"/>
              <a:ext cx="1606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Logistic</a:t>
              </a:r>
              <a:r>
                <a:rPr lang="ja-JP" altLang="en-US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curve modelling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3DE204D6-589D-48D7-9FBA-77EF7D2412C7}"/>
                </a:ext>
              </a:extLst>
            </p:cNvPr>
            <p:cNvSpPr/>
            <p:nvPr/>
          </p:nvSpPr>
          <p:spPr>
            <a:xfrm>
              <a:off x="2071178" y="2814264"/>
              <a:ext cx="1927904" cy="4278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CECECC1-F39D-4969-B381-C071FB707049}"/>
                </a:ext>
              </a:extLst>
            </p:cNvPr>
            <p:cNvSpPr txBox="1"/>
            <p:nvPr/>
          </p:nvSpPr>
          <p:spPr>
            <a:xfrm>
              <a:off x="2071177" y="2845313"/>
              <a:ext cx="1927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Future</a:t>
              </a:r>
              <a:r>
                <a:rPr lang="ja-JP" altLang="en-US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demand</a:t>
              </a:r>
            </a:p>
          </p:txBody>
        </p:sp>
        <p:sp>
          <p:nvSpPr>
            <p:cNvPr id="25" name="矢印: 左 24">
              <a:extLst>
                <a:ext uri="{FF2B5EF4-FFF2-40B4-BE49-F238E27FC236}">
                  <a16:creationId xmlns:a16="http://schemas.microsoft.com/office/drawing/2014/main" id="{0A2F303B-2EE8-44DC-A43D-7B9CB429B866}"/>
                </a:ext>
              </a:extLst>
            </p:cNvPr>
            <p:cNvSpPr/>
            <p:nvPr/>
          </p:nvSpPr>
          <p:spPr>
            <a:xfrm rot="14190914">
              <a:off x="2339901" y="2276281"/>
              <a:ext cx="648000" cy="360000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A8A8A338-8B03-4E33-9378-5F34275E4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9977" y="3469478"/>
              <a:ext cx="2108282" cy="1413388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30CBE516-64AD-B005-8305-52C7CD2681F2}"/>
              </a:ext>
            </a:extLst>
          </p:cNvPr>
          <p:cNvGrpSpPr/>
          <p:nvPr/>
        </p:nvGrpSpPr>
        <p:grpSpPr>
          <a:xfrm>
            <a:off x="2587222" y="2314244"/>
            <a:ext cx="5252244" cy="4441578"/>
            <a:chOff x="2587222" y="2314244"/>
            <a:chExt cx="5252244" cy="4441578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BA3214F6-6558-4AF2-B5CD-93911EDF42F1}"/>
                </a:ext>
              </a:extLst>
            </p:cNvPr>
            <p:cNvSpPr txBox="1"/>
            <p:nvPr/>
          </p:nvSpPr>
          <p:spPr>
            <a:xfrm>
              <a:off x="4053212" y="2314244"/>
              <a:ext cx="14748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Material</a:t>
              </a:r>
              <a:r>
                <a:rPr lang="ja-JP" altLang="en-US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flow</a:t>
              </a:r>
              <a:r>
                <a:rPr lang="ja-JP" altLang="en-US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analysis</a:t>
              </a:r>
            </a:p>
          </p:txBody>
        </p:sp>
        <p:sp>
          <p:nvSpPr>
            <p:cNvPr id="30" name="矢印: 左 29">
              <a:extLst>
                <a:ext uri="{FF2B5EF4-FFF2-40B4-BE49-F238E27FC236}">
                  <a16:creationId xmlns:a16="http://schemas.microsoft.com/office/drawing/2014/main" id="{D04B0E84-3591-472F-B38B-374E6FB66E41}"/>
                </a:ext>
              </a:extLst>
            </p:cNvPr>
            <p:cNvSpPr/>
            <p:nvPr/>
          </p:nvSpPr>
          <p:spPr>
            <a:xfrm rot="10800000">
              <a:off x="4371974" y="2869989"/>
              <a:ext cx="806206" cy="360000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7DA50A60-3B5D-405E-A780-252594F53BF5}"/>
                </a:ext>
              </a:extLst>
            </p:cNvPr>
            <p:cNvSpPr/>
            <p:nvPr/>
          </p:nvSpPr>
          <p:spPr>
            <a:xfrm>
              <a:off x="5586204" y="2709826"/>
              <a:ext cx="2253262" cy="6865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95CEEE8E-B138-4A68-A802-618E615E648B}"/>
                </a:ext>
              </a:extLst>
            </p:cNvPr>
            <p:cNvSpPr txBox="1"/>
            <p:nvPr/>
          </p:nvSpPr>
          <p:spPr>
            <a:xfrm>
              <a:off x="5586204" y="2740875"/>
              <a:ext cx="22532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Primary/Secondary</a:t>
              </a:r>
              <a:r>
                <a:rPr lang="ja-JP" altLang="en-US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metal</a:t>
              </a:r>
              <a:r>
                <a:rPr lang="ja-JP" altLang="en-US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production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167DDEEA-3E95-4F3D-8177-2F07D2DB9881}"/>
                </a:ext>
              </a:extLst>
            </p:cNvPr>
            <p:cNvSpPr txBox="1"/>
            <p:nvPr/>
          </p:nvSpPr>
          <p:spPr>
            <a:xfrm>
              <a:off x="4010131" y="3319447"/>
              <a:ext cx="1557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>
                  <a:solidFill>
                    <a:srgbClr val="0070C0"/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Recycling</a:t>
              </a:r>
              <a:r>
                <a:rPr lang="ja-JP" altLang="en-US" sz="1600" dirty="0">
                  <a:solidFill>
                    <a:srgbClr val="0070C0"/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srgbClr val="0070C0"/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rate</a:t>
              </a:r>
            </a:p>
            <a:p>
              <a:pPr algn="ctr"/>
              <a:r>
                <a:rPr lang="en-US" altLang="ja-JP" sz="1600" dirty="0">
                  <a:solidFill>
                    <a:srgbClr val="0070C0"/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Lifetime</a:t>
              </a:r>
            </a:p>
            <a:p>
              <a:pPr algn="ctr"/>
              <a:r>
                <a:rPr lang="en-US" altLang="ja-JP" sz="1600" dirty="0">
                  <a:solidFill>
                    <a:srgbClr val="0070C0"/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Yield</a:t>
              </a:r>
              <a:r>
                <a:rPr lang="ja-JP" altLang="en-US" sz="1600" dirty="0">
                  <a:solidFill>
                    <a:srgbClr val="0070C0"/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srgbClr val="0070C0"/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rate</a:t>
              </a:r>
            </a:p>
          </p:txBody>
        </p:sp>
        <p:pic>
          <p:nvPicPr>
            <p:cNvPr id="34" name="図 33" descr="タイムライン&#10;&#10;低い精度で自動的に生成された説明">
              <a:extLst>
                <a:ext uri="{FF2B5EF4-FFF2-40B4-BE49-F238E27FC236}">
                  <a16:creationId xmlns:a16="http://schemas.microsoft.com/office/drawing/2014/main" id="{DA03ABF7-A123-4656-ABCA-02263BC9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222" y="4930846"/>
              <a:ext cx="4349499" cy="1824976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B01DA77F-FDC4-4A2B-897F-C95A64E67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0436" y="3471072"/>
              <a:ext cx="2106365" cy="1413862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50B4482-1754-666E-411C-53590EC83FC7}"/>
              </a:ext>
            </a:extLst>
          </p:cNvPr>
          <p:cNvGrpSpPr/>
          <p:nvPr/>
        </p:nvGrpSpPr>
        <p:grpSpPr>
          <a:xfrm>
            <a:off x="6176234" y="972074"/>
            <a:ext cx="4977541" cy="1070123"/>
            <a:chOff x="6176234" y="972074"/>
            <a:chExt cx="4977541" cy="1070123"/>
          </a:xfrm>
        </p:grpSpPr>
        <p:sp>
          <p:nvSpPr>
            <p:cNvPr id="7" name="矢印: 左 6">
              <a:extLst>
                <a:ext uri="{FF2B5EF4-FFF2-40B4-BE49-F238E27FC236}">
                  <a16:creationId xmlns:a16="http://schemas.microsoft.com/office/drawing/2014/main" id="{DC4FB2B0-0F3A-4707-A82F-746A90ADE98E}"/>
                </a:ext>
              </a:extLst>
            </p:cNvPr>
            <p:cNvSpPr/>
            <p:nvPr/>
          </p:nvSpPr>
          <p:spPr>
            <a:xfrm>
              <a:off x="8808374" y="1513062"/>
              <a:ext cx="691200" cy="360000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9249A73-DC01-4794-9B4A-62274E6DB2BF}"/>
                </a:ext>
              </a:extLst>
            </p:cNvPr>
            <p:cNvSpPr/>
            <p:nvPr/>
          </p:nvSpPr>
          <p:spPr>
            <a:xfrm>
              <a:off x="9603056" y="1497303"/>
              <a:ext cx="1550719" cy="360000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607D5F8-9DAF-46E7-96F4-1BB4AC82AB03}"/>
                </a:ext>
              </a:extLst>
            </p:cNvPr>
            <p:cNvSpPr txBox="1"/>
            <p:nvPr/>
          </p:nvSpPr>
          <p:spPr>
            <a:xfrm>
              <a:off x="9603056" y="1510064"/>
              <a:ext cx="1550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Previous study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ED927EF-1885-48BD-896D-A94FA24DDC14}"/>
                </a:ext>
              </a:extLst>
            </p:cNvPr>
            <p:cNvSpPr/>
            <p:nvPr/>
          </p:nvSpPr>
          <p:spPr>
            <a:xfrm>
              <a:off x="6986201" y="1354597"/>
              <a:ext cx="1728216" cy="687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9DC4546-1BF6-4684-9E62-2D30D7D18B4A}"/>
                </a:ext>
              </a:extLst>
            </p:cNvPr>
            <p:cNvSpPr txBox="1"/>
            <p:nvPr/>
          </p:nvSpPr>
          <p:spPr>
            <a:xfrm>
              <a:off x="6986201" y="1394791"/>
              <a:ext cx="1728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GHG</a:t>
              </a:r>
              <a:r>
                <a:rPr lang="ja-JP" altLang="en-US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emission</a:t>
              </a:r>
              <a:r>
                <a:rPr lang="ja-JP" altLang="en-US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dirty="0"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intensity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0D79C37-6646-4431-A6B7-DD7AE8F53E86}"/>
                </a:ext>
              </a:extLst>
            </p:cNvPr>
            <p:cNvSpPr txBox="1"/>
            <p:nvPr/>
          </p:nvSpPr>
          <p:spPr>
            <a:xfrm>
              <a:off x="7320751" y="972074"/>
              <a:ext cx="229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Life</a:t>
              </a:r>
              <a:r>
                <a:rPr lang="ja-JP" altLang="en-US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cycle</a:t>
              </a:r>
              <a:r>
                <a:rPr lang="ja-JP" altLang="en-US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assessment</a:t>
              </a:r>
            </a:p>
          </p:txBody>
        </p:sp>
        <p:sp>
          <p:nvSpPr>
            <p:cNvPr id="26" name="矢印: 左 25">
              <a:extLst>
                <a:ext uri="{FF2B5EF4-FFF2-40B4-BE49-F238E27FC236}">
                  <a16:creationId xmlns:a16="http://schemas.microsoft.com/office/drawing/2014/main" id="{D539ED34-A6B0-48A4-A154-D77C947FE183}"/>
                </a:ext>
              </a:extLst>
            </p:cNvPr>
            <p:cNvSpPr/>
            <p:nvPr/>
          </p:nvSpPr>
          <p:spPr>
            <a:xfrm rot="10800000">
              <a:off x="6176234" y="1522827"/>
              <a:ext cx="684138" cy="360000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ACCA3D36-7620-46DE-8CC2-C886366CAFC3}"/>
                </a:ext>
              </a:extLst>
            </p:cNvPr>
            <p:cNvSpPr txBox="1"/>
            <p:nvPr/>
          </p:nvSpPr>
          <p:spPr>
            <a:xfrm>
              <a:off x="9666869" y="980136"/>
              <a:ext cx="1482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rgbClr val="002060"/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Van der </a:t>
              </a:r>
              <a:r>
                <a:rPr lang="en-US" altLang="ja-JP" sz="1200" dirty="0" err="1">
                  <a:solidFill>
                    <a:srgbClr val="002060"/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Voet</a:t>
              </a:r>
              <a:r>
                <a:rPr lang="en-US" altLang="ja-JP" sz="1200" dirty="0">
                  <a:solidFill>
                    <a:srgbClr val="002060"/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 et al., J. Ind. Ecol., 2018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DFCEE015-8907-A4A1-696D-39E6E1B57AD2}"/>
              </a:ext>
            </a:extLst>
          </p:cNvPr>
          <p:cNvGrpSpPr/>
          <p:nvPr/>
        </p:nvGrpSpPr>
        <p:grpSpPr>
          <a:xfrm>
            <a:off x="8762042" y="3451036"/>
            <a:ext cx="3011481" cy="1898574"/>
            <a:chOff x="8762042" y="3451036"/>
            <a:chExt cx="3011481" cy="1898574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7B0D0EF-48AD-436E-B0C4-8E53C2FA3D32}"/>
                </a:ext>
              </a:extLst>
            </p:cNvPr>
            <p:cNvSpPr txBox="1"/>
            <p:nvPr/>
          </p:nvSpPr>
          <p:spPr>
            <a:xfrm>
              <a:off x="8762042" y="3451036"/>
              <a:ext cx="2399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游ゴシック Medium" panose="020B0500000000000000" pitchFamily="50" charset="-128"/>
                  <a:cs typeface="Arial" panose="020B0604020202020204" pitchFamily="34" charset="0"/>
                </a:rPr>
                <a:t>Scenario analysis</a:t>
              </a: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2D20E998-7550-4BE0-971B-F5DBF1323F44}"/>
                </a:ext>
              </a:extLst>
            </p:cNvPr>
            <p:cNvSpPr/>
            <p:nvPr/>
          </p:nvSpPr>
          <p:spPr>
            <a:xfrm>
              <a:off x="9011872" y="4679120"/>
              <a:ext cx="2612591" cy="670490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855906B-ABE6-4948-8AF7-B548716B9085}"/>
                </a:ext>
              </a:extLst>
            </p:cNvPr>
            <p:cNvSpPr txBox="1"/>
            <p:nvPr/>
          </p:nvSpPr>
          <p:spPr>
            <a:xfrm>
              <a:off x="9011872" y="4698036"/>
              <a:ext cx="2612591" cy="63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ja-JP" sz="16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Climate</a:t>
              </a:r>
              <a:r>
                <a:rPr lang="ja-JP" altLang="en-US" sz="16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goal</a:t>
              </a:r>
              <a:br>
                <a:rPr lang="en-US" altLang="ja-JP" sz="16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</a:br>
              <a:r>
                <a:rPr lang="en-US" altLang="ja-JP" sz="16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(RCP2.6_Industrial sector)</a:t>
              </a:r>
            </a:p>
          </p:txBody>
        </p:sp>
        <p:sp>
          <p:nvSpPr>
            <p:cNvPr id="42" name="矢印: 左右 41">
              <a:extLst>
                <a:ext uri="{FF2B5EF4-FFF2-40B4-BE49-F238E27FC236}">
                  <a16:creationId xmlns:a16="http://schemas.microsoft.com/office/drawing/2014/main" id="{BB98D2C7-3D70-454E-B477-D2D59B45F508}"/>
                </a:ext>
              </a:extLst>
            </p:cNvPr>
            <p:cNvSpPr/>
            <p:nvPr/>
          </p:nvSpPr>
          <p:spPr>
            <a:xfrm rot="16200000">
              <a:off x="9962070" y="4017559"/>
              <a:ext cx="684000" cy="360000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EC63304-8FA3-4192-99B9-9FD2DCAB79AB}"/>
                </a:ext>
              </a:extLst>
            </p:cNvPr>
            <p:cNvSpPr txBox="1"/>
            <p:nvPr/>
          </p:nvSpPr>
          <p:spPr>
            <a:xfrm>
              <a:off x="10439543" y="4040895"/>
              <a:ext cx="1333980" cy="35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ja-JP" sz="16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Comparison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5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10125075" y="6489700"/>
            <a:ext cx="20574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z="1600" smtClean="0">
                <a:solidFill>
                  <a:schemeClr val="tx1"/>
                </a:solidFill>
                <a:ea typeface="游ゴシック" panose="020B0400000000000000" pitchFamily="50" charset="-128"/>
              </a:rPr>
              <a:t>5</a:t>
            </a:fld>
            <a:endParaRPr kumimoji="1" lang="ja-JP" altLang="en-US" sz="1600" dirty="0">
              <a:solidFill>
                <a:schemeClr val="tx1"/>
              </a:solidFill>
              <a:ea typeface="游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354E975-B960-4E1C-9922-A2014A7AD5BC}"/>
              </a:ext>
            </a:extLst>
          </p:cNvPr>
          <p:cNvSpPr/>
          <p:nvPr/>
        </p:nvSpPr>
        <p:spPr>
          <a:xfrm>
            <a:off x="11530423" y="1093275"/>
            <a:ext cx="124226" cy="19162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A84A44-76F8-4D03-917A-B306AAF4CB01}"/>
              </a:ext>
            </a:extLst>
          </p:cNvPr>
          <p:cNvSpPr txBox="1"/>
          <p:nvPr/>
        </p:nvSpPr>
        <p:spPr>
          <a:xfrm>
            <a:off x="280986" y="4281765"/>
            <a:ext cx="6654870" cy="167616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Metal stock per capita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do not increase infinitely but will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eventually saturate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at a certain level</a:t>
            </a:r>
          </a:p>
          <a:p>
            <a:pPr marL="360000" indent="-3600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Developing countries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will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follow the stock growth patterns 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of </a:t>
            </a: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developed countries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6E88DB89-834C-49D9-9655-5DB29B492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094" y="4132759"/>
            <a:ext cx="2684764" cy="2700000"/>
          </a:xfrm>
          <a:prstGeom prst="rect">
            <a:avLst/>
          </a:prstGeom>
        </p:spPr>
      </p:pic>
      <p:sp>
        <p:nvSpPr>
          <p:cNvPr id="42" name="楕円 41">
            <a:extLst>
              <a:ext uri="{FF2B5EF4-FFF2-40B4-BE49-F238E27FC236}">
                <a16:creationId xmlns:a16="http://schemas.microsoft.com/office/drawing/2014/main" id="{C8695C5B-3382-4E93-B501-D706CF3C553F}"/>
              </a:ext>
            </a:extLst>
          </p:cNvPr>
          <p:cNvSpPr>
            <a:spLocks noChangeAspect="1"/>
          </p:cNvSpPr>
          <p:nvPr/>
        </p:nvSpPr>
        <p:spPr>
          <a:xfrm>
            <a:off x="9798873" y="5501261"/>
            <a:ext cx="180000" cy="180000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9B985DD-F68D-4BE4-A7D5-70894F26C50D}"/>
              </a:ext>
            </a:extLst>
          </p:cNvPr>
          <p:cNvSpPr txBox="1"/>
          <p:nvPr/>
        </p:nvSpPr>
        <p:spPr>
          <a:xfrm>
            <a:off x="9974995" y="5351765"/>
            <a:ext cx="1629632" cy="33855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Low income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80FC7F06-6A04-4584-B815-FFD733E393D4}"/>
              </a:ext>
            </a:extLst>
          </p:cNvPr>
          <p:cNvSpPr>
            <a:spLocks noChangeAspect="1"/>
          </p:cNvSpPr>
          <p:nvPr/>
        </p:nvSpPr>
        <p:spPr>
          <a:xfrm>
            <a:off x="9799096" y="4466661"/>
            <a:ext cx="180000" cy="18000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08A21A6-1A62-44E3-A5BF-2DF330949A4B}"/>
              </a:ext>
            </a:extLst>
          </p:cNvPr>
          <p:cNvSpPr txBox="1"/>
          <p:nvPr/>
        </p:nvSpPr>
        <p:spPr>
          <a:xfrm>
            <a:off x="9974995" y="4378895"/>
            <a:ext cx="1629632" cy="33855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High income</a:t>
            </a: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6AEC4AC1-C2F3-40C8-BFA2-B374750C1D85}"/>
              </a:ext>
            </a:extLst>
          </p:cNvPr>
          <p:cNvSpPr>
            <a:spLocks noChangeAspect="1"/>
          </p:cNvSpPr>
          <p:nvPr/>
        </p:nvSpPr>
        <p:spPr>
          <a:xfrm>
            <a:off x="9798873" y="4791955"/>
            <a:ext cx="180000" cy="180000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765E7B6-C875-42E6-9E7B-80678ED3026E}"/>
              </a:ext>
            </a:extLst>
          </p:cNvPr>
          <p:cNvSpPr txBox="1"/>
          <p:nvPr/>
        </p:nvSpPr>
        <p:spPr>
          <a:xfrm>
            <a:off x="9974994" y="4698196"/>
            <a:ext cx="2168655" cy="33855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Upper Middle income</a:t>
            </a: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352A1230-5FC1-4DC4-8F11-EF051A54DF48}"/>
              </a:ext>
            </a:extLst>
          </p:cNvPr>
          <p:cNvSpPr>
            <a:spLocks noChangeAspect="1"/>
          </p:cNvSpPr>
          <p:nvPr/>
        </p:nvSpPr>
        <p:spPr>
          <a:xfrm>
            <a:off x="9798873" y="5122300"/>
            <a:ext cx="180000" cy="180000"/>
          </a:xfrm>
          <a:prstGeom prst="ellipse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69D9E07-6AE2-4768-9D43-9CC51533A5C7}"/>
              </a:ext>
            </a:extLst>
          </p:cNvPr>
          <p:cNvSpPr txBox="1"/>
          <p:nvPr/>
        </p:nvSpPr>
        <p:spPr>
          <a:xfrm>
            <a:off x="9974995" y="5025656"/>
            <a:ext cx="2168655" cy="33855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Lower Middle income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5D2E06-1455-48E0-B1FA-2534DBF6F326}"/>
              </a:ext>
            </a:extLst>
          </p:cNvPr>
          <p:cNvSpPr/>
          <p:nvPr/>
        </p:nvSpPr>
        <p:spPr>
          <a:xfrm>
            <a:off x="8476418" y="2318451"/>
            <a:ext cx="1881881" cy="764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C6A762C-543C-4E6D-8C67-8484F8B45B63}"/>
              </a:ext>
            </a:extLst>
          </p:cNvPr>
          <p:cNvSpPr txBox="1"/>
          <p:nvPr/>
        </p:nvSpPr>
        <p:spPr>
          <a:xfrm>
            <a:off x="8476419" y="2354680"/>
            <a:ext cx="1881882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Waste management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B1AB25B-2C07-48E4-B5D8-2B332A644148}"/>
              </a:ext>
            </a:extLst>
          </p:cNvPr>
          <p:cNvSpPr txBox="1"/>
          <p:nvPr/>
        </p:nvSpPr>
        <p:spPr>
          <a:xfrm>
            <a:off x="280986" y="1149100"/>
            <a:ext cx="11853864" cy="90672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altLang="ja-JP" sz="24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&lt;Stock saturation approach&gt;</a:t>
            </a:r>
          </a:p>
          <a:p>
            <a:pPr marL="360000" indent="-3600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Project future </a:t>
            </a: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metal stock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growth </a:t>
            </a:r>
            <a:r>
              <a:rPr lang="ja-JP" altLang="en-US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Calculate future </a:t>
            </a: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metal demand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8B70898-0373-48D5-AF1D-2B08228EC13E}"/>
              </a:ext>
            </a:extLst>
          </p:cNvPr>
          <p:cNvSpPr/>
          <p:nvPr/>
        </p:nvSpPr>
        <p:spPr>
          <a:xfrm>
            <a:off x="2216429" y="2318451"/>
            <a:ext cx="2634926" cy="764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EDB6CC8-6C03-4000-B00D-BAA57C6445DF}"/>
              </a:ext>
            </a:extLst>
          </p:cNvPr>
          <p:cNvSpPr txBox="1"/>
          <p:nvPr/>
        </p:nvSpPr>
        <p:spPr>
          <a:xfrm>
            <a:off x="2216429" y="2354680"/>
            <a:ext cx="2634927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Production</a:t>
            </a:r>
            <a:b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(primary/secondary)</a:t>
            </a: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2063907-8C1F-49F6-AC6D-43C0E20ECA6F}"/>
              </a:ext>
            </a:extLst>
          </p:cNvPr>
          <p:cNvCxnSpPr>
            <a:cxnSpLocks/>
          </p:cNvCxnSpPr>
          <p:nvPr/>
        </p:nvCxnSpPr>
        <p:spPr>
          <a:xfrm>
            <a:off x="4851355" y="2708623"/>
            <a:ext cx="86131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E7A83842-88C7-4F29-8030-EE7F549061BF}"/>
              </a:ext>
            </a:extLst>
          </p:cNvPr>
          <p:cNvCxnSpPr>
            <a:cxnSpLocks/>
          </p:cNvCxnSpPr>
          <p:nvPr/>
        </p:nvCxnSpPr>
        <p:spPr>
          <a:xfrm>
            <a:off x="10358303" y="2708623"/>
            <a:ext cx="3941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23E62AF-A2B0-4338-B3DD-4A061B1BC6F4}"/>
              </a:ext>
            </a:extLst>
          </p:cNvPr>
          <p:cNvSpPr/>
          <p:nvPr/>
        </p:nvSpPr>
        <p:spPr>
          <a:xfrm>
            <a:off x="352836" y="2318451"/>
            <a:ext cx="1364385" cy="764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9563D64-179D-4C43-924D-26F116CB4155}"/>
              </a:ext>
            </a:extLst>
          </p:cNvPr>
          <p:cNvSpPr txBox="1"/>
          <p:nvPr/>
        </p:nvSpPr>
        <p:spPr>
          <a:xfrm>
            <a:off x="10722133" y="2491840"/>
            <a:ext cx="1102533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Landfill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2124AEC6-0100-4370-A677-4F3267938CDB}"/>
              </a:ext>
            </a:extLst>
          </p:cNvPr>
          <p:cNvCxnSpPr>
            <a:cxnSpLocks/>
          </p:cNvCxnSpPr>
          <p:nvPr/>
        </p:nvCxnSpPr>
        <p:spPr>
          <a:xfrm flipH="1">
            <a:off x="3518424" y="3510130"/>
            <a:ext cx="589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68366BDB-7989-49EB-A6D8-F404CC2F4C3F}"/>
              </a:ext>
            </a:extLst>
          </p:cNvPr>
          <p:cNvCxnSpPr/>
          <p:nvPr/>
        </p:nvCxnSpPr>
        <p:spPr>
          <a:xfrm flipV="1">
            <a:off x="3530970" y="3078130"/>
            <a:ext cx="0" cy="43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C46BA982-65F4-42E7-8653-077A099217BB}"/>
              </a:ext>
            </a:extLst>
          </p:cNvPr>
          <p:cNvCxnSpPr>
            <a:cxnSpLocks/>
          </p:cNvCxnSpPr>
          <p:nvPr/>
        </p:nvCxnSpPr>
        <p:spPr>
          <a:xfrm>
            <a:off x="1728216" y="2708623"/>
            <a:ext cx="4905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5CD53CBC-9BED-419B-BFAF-83B13C1E3042}"/>
              </a:ext>
            </a:extLst>
          </p:cNvPr>
          <p:cNvSpPr/>
          <p:nvPr/>
        </p:nvSpPr>
        <p:spPr>
          <a:xfrm>
            <a:off x="5733220" y="2318451"/>
            <a:ext cx="1881881" cy="764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C058C55-5FD3-45B5-B626-6D5D54E3EB63}"/>
              </a:ext>
            </a:extLst>
          </p:cNvPr>
          <p:cNvSpPr txBox="1"/>
          <p:nvPr/>
        </p:nvSpPr>
        <p:spPr>
          <a:xfrm>
            <a:off x="5733221" y="2354680"/>
            <a:ext cx="1881882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Use</a:t>
            </a:r>
            <a:b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</a:t>
            </a:r>
            <a:r>
              <a:rPr lang="en-US" altLang="ja-JP" sz="20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metal stock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08FEE110-BE24-43E6-A6AD-0F7A022672D8}"/>
              </a:ext>
            </a:extLst>
          </p:cNvPr>
          <p:cNvCxnSpPr>
            <a:cxnSpLocks/>
          </p:cNvCxnSpPr>
          <p:nvPr/>
        </p:nvCxnSpPr>
        <p:spPr>
          <a:xfrm>
            <a:off x="9402805" y="3091952"/>
            <a:ext cx="0" cy="4181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EC83DD75-B0C8-49BE-AEAE-600532E2238D}"/>
              </a:ext>
            </a:extLst>
          </p:cNvPr>
          <p:cNvCxnSpPr>
            <a:cxnSpLocks/>
          </p:cNvCxnSpPr>
          <p:nvPr/>
        </p:nvCxnSpPr>
        <p:spPr>
          <a:xfrm>
            <a:off x="7615103" y="2708623"/>
            <a:ext cx="86131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99C2F60-1BE8-4A6A-95B5-EE692402DBD1}"/>
              </a:ext>
            </a:extLst>
          </p:cNvPr>
          <p:cNvSpPr txBox="1"/>
          <p:nvPr/>
        </p:nvSpPr>
        <p:spPr>
          <a:xfrm>
            <a:off x="352837" y="2491840"/>
            <a:ext cx="1364386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Extraction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E94C5D8B-17F1-41FC-BEDE-4F65A7A7D661}"/>
              </a:ext>
            </a:extLst>
          </p:cNvPr>
          <p:cNvSpPr txBox="1"/>
          <p:nvPr/>
        </p:nvSpPr>
        <p:spPr>
          <a:xfrm>
            <a:off x="5605204" y="3521485"/>
            <a:ext cx="2064227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Recycling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441BF19-B18D-439A-B9B6-A07FA76D3D82}"/>
              </a:ext>
            </a:extLst>
          </p:cNvPr>
          <p:cNvSpPr txBox="1"/>
          <p:nvPr/>
        </p:nvSpPr>
        <p:spPr>
          <a:xfrm>
            <a:off x="198425" y="172598"/>
            <a:ext cx="10499133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Approach (future metal demand projection)</a:t>
            </a:r>
          </a:p>
        </p:txBody>
      </p:sp>
    </p:spTree>
    <p:extLst>
      <p:ext uri="{BB962C8B-B14F-4D97-AF65-F5344CB8AC3E}">
        <p14:creationId xmlns:p14="http://schemas.microsoft.com/office/powerpoint/2010/main" val="30010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10125075" y="6489700"/>
            <a:ext cx="20574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z="1600" smtClean="0">
                <a:solidFill>
                  <a:schemeClr val="tx1"/>
                </a:solidFill>
                <a:ea typeface="游ゴシック" panose="020B0400000000000000" pitchFamily="50" charset="-128"/>
              </a:rPr>
              <a:t>6</a:t>
            </a:fld>
            <a:endParaRPr kumimoji="1" lang="ja-JP" altLang="en-US" sz="1600" dirty="0">
              <a:solidFill>
                <a:schemeClr val="tx1"/>
              </a:solidFill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3EFD34A-0D76-4F8C-B8B2-FFA8F8B6919F}"/>
              </a:ext>
            </a:extLst>
          </p:cNvPr>
          <p:cNvSpPr txBox="1"/>
          <p:nvPr/>
        </p:nvSpPr>
        <p:spPr>
          <a:xfrm>
            <a:off x="280986" y="1149100"/>
            <a:ext cx="11032056" cy="829779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4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Future scenarios that provide quantitative and qualitative description of future socio-economic situations</a:t>
            </a:r>
            <a:endParaRPr lang="en-US" altLang="ja-JP" sz="2400" u="sng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B694D6C5-47DF-4575-BDB7-AD51BACFB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310" y="2055870"/>
            <a:ext cx="7784623" cy="4798955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D38FD8F-9F27-46C4-97D0-E5518A27958C}"/>
              </a:ext>
            </a:extLst>
          </p:cNvPr>
          <p:cNvSpPr txBox="1"/>
          <p:nvPr/>
        </p:nvSpPr>
        <p:spPr>
          <a:xfrm>
            <a:off x="733649" y="4935617"/>
            <a:ext cx="2849524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4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Electricity mix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6A9E98C-D6B6-476D-B470-FD44769E37F5}"/>
              </a:ext>
            </a:extLst>
          </p:cNvPr>
          <p:cNvSpPr txBox="1"/>
          <p:nvPr/>
        </p:nvSpPr>
        <p:spPr>
          <a:xfrm>
            <a:off x="733649" y="2692146"/>
            <a:ext cx="2849524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4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9E297B89-89B3-45D4-BC1D-04CA9C60E6D9}"/>
              </a:ext>
            </a:extLst>
          </p:cNvPr>
          <p:cNvSpPr/>
          <p:nvPr/>
        </p:nvSpPr>
        <p:spPr>
          <a:xfrm>
            <a:off x="733649" y="2658142"/>
            <a:ext cx="2849524" cy="54226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5630AE5D-90DD-4ADD-B2DB-D17668AD7565}"/>
              </a:ext>
            </a:extLst>
          </p:cNvPr>
          <p:cNvSpPr/>
          <p:nvPr/>
        </p:nvSpPr>
        <p:spPr>
          <a:xfrm>
            <a:off x="733649" y="4901612"/>
            <a:ext cx="2849524" cy="5436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391FA83-8D08-4C76-B22E-859757C04F75}"/>
              </a:ext>
            </a:extLst>
          </p:cNvPr>
          <p:cNvSpPr txBox="1"/>
          <p:nvPr/>
        </p:nvSpPr>
        <p:spPr>
          <a:xfrm>
            <a:off x="733649" y="3595911"/>
            <a:ext cx="2849524" cy="83099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4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Economic growth (GDP)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78D0D02B-2B38-4C8E-9A39-40741B07F8A3}"/>
              </a:ext>
            </a:extLst>
          </p:cNvPr>
          <p:cNvSpPr/>
          <p:nvPr/>
        </p:nvSpPr>
        <p:spPr>
          <a:xfrm>
            <a:off x="733649" y="3561906"/>
            <a:ext cx="2849524" cy="95692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9119AD-7E9F-4308-8554-6D795A9F9DA9}"/>
              </a:ext>
            </a:extLst>
          </p:cNvPr>
          <p:cNvSpPr txBox="1"/>
          <p:nvPr/>
        </p:nvSpPr>
        <p:spPr>
          <a:xfrm>
            <a:off x="198425" y="172598"/>
            <a:ext cx="10499133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*Shared Socio-economic Pathways (SSPs)</a:t>
            </a:r>
          </a:p>
        </p:txBody>
      </p:sp>
    </p:spTree>
    <p:extLst>
      <p:ext uri="{BB962C8B-B14F-4D97-AF65-F5344CB8AC3E}">
        <p14:creationId xmlns:p14="http://schemas.microsoft.com/office/powerpoint/2010/main" val="28023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10125075" y="6489700"/>
            <a:ext cx="20574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z="1600" smtClean="0">
                <a:solidFill>
                  <a:schemeClr val="tx1"/>
                </a:solidFill>
                <a:ea typeface="游ゴシック" panose="020B0400000000000000" pitchFamily="50" charset="-128"/>
              </a:rPr>
              <a:t>7</a:t>
            </a:fld>
            <a:endParaRPr kumimoji="1" lang="ja-JP" altLang="en-US" sz="1600" dirty="0">
              <a:solidFill>
                <a:schemeClr val="tx1"/>
              </a:solidFill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31C263-EF9E-4F8D-9D03-0627E0DD7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783027"/>
            <a:ext cx="11858625" cy="430134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726A4F-4946-46CD-9885-920AED559BA1}"/>
              </a:ext>
            </a:extLst>
          </p:cNvPr>
          <p:cNvSpPr txBox="1"/>
          <p:nvPr/>
        </p:nvSpPr>
        <p:spPr>
          <a:xfrm>
            <a:off x="280986" y="5125210"/>
            <a:ext cx="11853864" cy="1681999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Population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economic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growth lead to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significant increase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in demand </a:t>
            </a:r>
            <a:b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(larger than the current level throughout 21st century) (maximum by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2.3–4.4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times)</a:t>
            </a:r>
          </a:p>
          <a:p>
            <a:pPr marL="360000" indent="-3600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Different trends among SSPs</a:t>
            </a:r>
            <a:b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ja-JP" altLang="en-US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→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Peak until 2050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and then decline (</a:t>
            </a: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SSP1, 5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),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continue to increase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(</a:t>
            </a: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SSP3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25C16B-21ED-48C9-86BC-4A4717AE535D}"/>
              </a:ext>
            </a:extLst>
          </p:cNvPr>
          <p:cNvSpPr txBox="1"/>
          <p:nvPr/>
        </p:nvSpPr>
        <p:spPr>
          <a:xfrm>
            <a:off x="8888819" y="121601"/>
            <a:ext cx="3246031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altLang="ja-JP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(Yokoi </a:t>
            </a:r>
            <a:r>
              <a:rPr lang="en-US" altLang="ja-JP" i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et al.</a:t>
            </a:r>
            <a:r>
              <a:rPr lang="en-US" altLang="ja-JP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2022)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793D2D-3B8F-4590-BA1A-B1CC87202397}"/>
              </a:ext>
            </a:extLst>
          </p:cNvPr>
          <p:cNvSpPr txBox="1"/>
          <p:nvPr/>
        </p:nvSpPr>
        <p:spPr>
          <a:xfrm>
            <a:off x="198425" y="172598"/>
            <a:ext cx="10499133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Future metal demand</a:t>
            </a:r>
          </a:p>
        </p:txBody>
      </p:sp>
    </p:spTree>
    <p:extLst>
      <p:ext uri="{BB962C8B-B14F-4D97-AF65-F5344CB8AC3E}">
        <p14:creationId xmlns:p14="http://schemas.microsoft.com/office/powerpoint/2010/main" val="405731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D253983-6D92-4F1C-ACFF-93137FA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783027"/>
            <a:ext cx="11860429" cy="430200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10125075" y="6489700"/>
            <a:ext cx="20574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z="1600" smtClean="0">
                <a:solidFill>
                  <a:schemeClr val="tx1"/>
                </a:solidFill>
                <a:ea typeface="游ゴシック" panose="020B0400000000000000" pitchFamily="50" charset="-128"/>
              </a:rPr>
              <a:t>8</a:t>
            </a:fld>
            <a:endParaRPr kumimoji="1" lang="ja-JP" altLang="en-US" sz="1600" dirty="0">
              <a:solidFill>
                <a:schemeClr val="tx1"/>
              </a:solidFill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66A319-EEA2-4DF4-9F0B-21BB4A726CE3}"/>
              </a:ext>
            </a:extLst>
          </p:cNvPr>
          <p:cNvSpPr txBox="1"/>
          <p:nvPr/>
        </p:nvSpPr>
        <p:spPr>
          <a:xfrm>
            <a:off x="280800" y="5155690"/>
            <a:ext cx="11911200" cy="1297278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Increasing metal stocks (waste flow) 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increase </a:t>
            </a: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recycling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 leading to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decrease in mine production</a:t>
            </a:r>
          </a:p>
          <a:p>
            <a:pPr marL="360000" indent="-3600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Different trends 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among metals </a:t>
            </a:r>
            <a:r>
              <a:rPr lang="ja-JP" altLang="en-US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→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Stock growth pattern, recycling rate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BCF124-30D5-4BE6-9E86-F829F9734789}"/>
              </a:ext>
            </a:extLst>
          </p:cNvPr>
          <p:cNvSpPr txBox="1"/>
          <p:nvPr/>
        </p:nvSpPr>
        <p:spPr>
          <a:xfrm>
            <a:off x="198425" y="172598"/>
            <a:ext cx="10499133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Future mine production</a:t>
            </a:r>
          </a:p>
        </p:txBody>
      </p:sp>
    </p:spTree>
    <p:extLst>
      <p:ext uri="{BB962C8B-B14F-4D97-AF65-F5344CB8AC3E}">
        <p14:creationId xmlns:p14="http://schemas.microsoft.com/office/powerpoint/2010/main" val="201525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5E357CE-02D4-41BA-94CE-B09C4B861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7" y="912975"/>
            <a:ext cx="12084335" cy="334800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10125075" y="6489700"/>
            <a:ext cx="2057400" cy="365125"/>
          </a:xfrm>
          <a:prstGeom prst="rect">
            <a:avLst/>
          </a:prstGeom>
        </p:spPr>
        <p:txBody>
          <a:bodyPr/>
          <a:lstStyle/>
          <a:p>
            <a:fld id="{BA4BB2FC-2EB6-4476-8908-C7072F298DE7}" type="slidenum">
              <a:rPr kumimoji="1" lang="ja-JP" altLang="en-US" sz="1600" smtClean="0">
                <a:solidFill>
                  <a:schemeClr val="tx1"/>
                </a:solidFill>
                <a:ea typeface="游ゴシック" panose="020B0400000000000000" pitchFamily="50" charset="-128"/>
              </a:rPr>
              <a:t>9</a:t>
            </a:fld>
            <a:endParaRPr kumimoji="1" lang="ja-JP" altLang="en-US" sz="1600" dirty="0">
              <a:solidFill>
                <a:schemeClr val="tx1"/>
              </a:solidFill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66A319-EEA2-4DF4-9F0B-21BB4A726CE3}"/>
              </a:ext>
            </a:extLst>
          </p:cNvPr>
          <p:cNvSpPr txBox="1"/>
          <p:nvPr/>
        </p:nvSpPr>
        <p:spPr>
          <a:xfrm>
            <a:off x="4582280" y="6249776"/>
            <a:ext cx="7239856" cy="445058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Further efforts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are required to achieve the climate goal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622474-AF91-43E8-BA28-77C911560E21}"/>
              </a:ext>
            </a:extLst>
          </p:cNvPr>
          <p:cNvSpPr txBox="1"/>
          <p:nvPr/>
        </p:nvSpPr>
        <p:spPr>
          <a:xfrm>
            <a:off x="198425" y="172598"/>
            <a:ext cx="10499133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GHG emissions from metal production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E1EA5F-9F58-4526-A0F7-D26FB13A706A}"/>
              </a:ext>
            </a:extLst>
          </p:cNvPr>
          <p:cNvSpPr txBox="1"/>
          <p:nvPr/>
        </p:nvSpPr>
        <p:spPr>
          <a:xfrm>
            <a:off x="280800" y="4451802"/>
            <a:ext cx="11911200" cy="1753109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GHG emissions is mainly attributed to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iron production 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(the share will </a:t>
            </a:r>
            <a:r>
              <a:rPr lang="en-US" altLang="ja-JP" sz="22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decrease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)</a:t>
            </a:r>
          </a:p>
          <a:p>
            <a:pPr marL="360000" indent="-3600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Increase in GHG emissions especially in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the early century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driven by population and economic growth in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middle-income countries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.</a:t>
            </a:r>
          </a:p>
          <a:p>
            <a:pPr marL="360000" indent="-360000">
              <a:lnSpc>
                <a:spcPts val="3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SSPs have a great effect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on GHG emissions, but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no SSP can achieve</a:t>
            </a:r>
            <a:r>
              <a:rPr lang="en-US" altLang="ja-JP" sz="22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the climate goal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8DD64A35-3F9F-4797-B22F-3D698D128142}"/>
              </a:ext>
            </a:extLst>
          </p:cNvPr>
          <p:cNvSpPr>
            <a:spLocks/>
          </p:cNvSpPr>
          <p:nvPr/>
        </p:nvSpPr>
        <p:spPr>
          <a:xfrm rot="16200000">
            <a:off x="4060602" y="6294049"/>
            <a:ext cx="468000" cy="360000"/>
          </a:xfrm>
          <a:prstGeom prst="downArrow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0714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13120</TotalTime>
  <Words>1033</Words>
  <Application>Microsoft Office PowerPoint</Application>
  <PresentationFormat>Widescreen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Meiryo UI</vt:lpstr>
      <vt:lpstr>游ゴシック Medium</vt:lpstr>
      <vt:lpstr>Arial</vt:lpstr>
      <vt:lpstr>Calibri</vt:lpstr>
      <vt:lpstr>Calibri Light</vt:lpstr>
      <vt:lpstr>Cambria Math</vt:lpstr>
      <vt:lpstr>Times New Roman</vt:lpstr>
      <vt:lpstr>Wingdings</vt:lpstr>
      <vt:lpstr>1_Office テーマ</vt:lpstr>
      <vt:lpstr>3_Office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nakanishishotaro</dc:creator>
  <cp:lastModifiedBy>Amelia Bright</cp:lastModifiedBy>
  <cp:revision>2278</cp:revision>
  <cp:lastPrinted>2017-12-05T23:13:08Z</cp:lastPrinted>
  <dcterms:created xsi:type="dcterms:W3CDTF">2017-12-05T17:01:15Z</dcterms:created>
  <dcterms:modified xsi:type="dcterms:W3CDTF">2023-12-06T00:18:36Z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c55989-3c9e-4466-8514-eac6f80f6373_Enabled">
    <vt:lpwstr>true</vt:lpwstr>
  </property>
  <property fmtid="{D5CDD505-2E9C-101B-9397-08002B2CF9AE}" pid="3" name="MSIP_Label_ddc55989-3c9e-4466-8514-eac6f80f6373_SetDate">
    <vt:lpwstr>2022-03-04T11:39:22Z</vt:lpwstr>
  </property>
  <property fmtid="{D5CDD505-2E9C-101B-9397-08002B2CF9AE}" pid="4" name="MSIP_Label_ddc55989-3c9e-4466-8514-eac6f80f6373_Method">
    <vt:lpwstr>Privileged</vt:lpwstr>
  </property>
  <property fmtid="{D5CDD505-2E9C-101B-9397-08002B2CF9AE}" pid="5" name="MSIP_Label_ddc55989-3c9e-4466-8514-eac6f80f6373_Name">
    <vt:lpwstr>ddc55989-3c9e-4466-8514-eac6f80f6373</vt:lpwstr>
  </property>
  <property fmtid="{D5CDD505-2E9C-101B-9397-08002B2CF9AE}" pid="6" name="MSIP_Label_ddc55989-3c9e-4466-8514-eac6f80f6373_SiteId">
    <vt:lpwstr>18a7fec8-652f-409b-8369-272d9ce80620</vt:lpwstr>
  </property>
  <property fmtid="{D5CDD505-2E9C-101B-9397-08002B2CF9AE}" pid="7" name="MSIP_Label_ddc55989-3c9e-4466-8514-eac6f80f6373_ActionId">
    <vt:lpwstr>a1a2b3ba-a514-4262-af69-5c202df86b82</vt:lpwstr>
  </property>
  <property fmtid="{D5CDD505-2E9C-101B-9397-08002B2CF9AE}" pid="8" name="MSIP_Label_ddc55989-3c9e-4466-8514-eac6f80f6373_ContentBits">
    <vt:lpwstr>0</vt:lpwstr>
  </property>
</Properties>
</file>